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6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F0DF"/>
          </a:solidFill>
        </a:fill>
      </a:tcStyle>
    </a:wholeTbl>
    <a:band2H>
      <a:tcTxStyle/>
      <a:tcStyle>
        <a:tcBdr/>
        <a:fill>
          <a:solidFill>
            <a:srgbClr val="EAF7F0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D43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D43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154955" y="3086086"/>
            <a:ext cx="8825658" cy="22812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154955" y="5367325"/>
            <a:ext cx="8825657" cy="1490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2134738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154954" y="3582537"/>
            <a:ext cx="8825659" cy="251232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930400" y="3771174"/>
            <a:ext cx="7279649" cy="2056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8294" y="971253"/>
            <a:ext cx="801913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57" name="Shape 57"/>
          <p:cNvSpPr/>
          <p:nvPr/>
        </p:nvSpPr>
        <p:spPr>
          <a:xfrm>
            <a:off x="9330490" y="2613786"/>
            <a:ext cx="80191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ACD433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154954" y="1409700"/>
            <a:ext cx="8825660" cy="336768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59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645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32946" y="1917224"/>
            <a:ext cx="2946868" cy="640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65" name="Shape 65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259938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52462" y="3052098"/>
            <a:ext cx="2940051" cy="177511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154955" y="1147233"/>
            <a:ext cx="8825658" cy="363014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60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785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103312" y="2060575"/>
            <a:ext cx="4396340" cy="47974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264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103312" y="1879124"/>
            <a:ext cx="4396339" cy="6021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154954" y="0"/>
            <a:ext cx="3401065" cy="2895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784616" y="609600"/>
            <a:ext cx="5195998" cy="62484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153906" y="139692"/>
            <a:ext cx="5092908" cy="32893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1154954" y="3657600"/>
            <a:ext cx="5084980" cy="30861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20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/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9011" y="1676399"/>
            <a:ext cx="28194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4.png"/>
          <p:cNvPicPr/>
          <p:nvPr/>
        </p:nvPicPr>
        <p:blipFill>
          <a:blip r:embed="rId22"/>
          <a:srcRect t="28812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/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8609011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rgbClr val="ACD43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211" y="0"/>
            <a:ext cx="1752602" cy="62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52462" y="887413"/>
            <a:ext cx="7423151" cy="597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0352540" y="540176"/>
            <a:ext cx="838200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200150" indent="-28575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981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553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125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154954" y="754116"/>
            <a:ext cx="8825660" cy="33295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43484">
              <a:defRPr sz="523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38">
                <a:solidFill>
                  <a:srgbClr val="EBEBEB"/>
                </a:solidFill>
              </a:rPr>
              <a:t>Unaccompanied Immigrant Kids and Central American Migrants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154954" y="4777378"/>
            <a:ext cx="8825660" cy="167071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cap="none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Lauren R. Aronson									MIGRATION GAME</a:t>
            </a:r>
          </a:p>
          <a:p>
            <a:pPr lvl="0">
              <a:lnSpc>
                <a:spcPct val="90000"/>
              </a:lnSpc>
              <a:defRPr sz="1800" cap="none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Associate Clinical Professor						DESIGN WORKING</a:t>
            </a:r>
          </a:p>
          <a:p>
            <a:pPr lvl="0">
              <a:lnSpc>
                <a:spcPct val="90000"/>
              </a:lnSpc>
              <a:defRPr sz="1800" cap="none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Director, Immigration Law Clinic						   GROUP</a:t>
            </a:r>
          </a:p>
          <a:p>
            <a:pPr lvl="0">
              <a:lnSpc>
                <a:spcPct val="90000"/>
              </a:lnSpc>
              <a:defRPr sz="1800" cap="none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University of Illinois College of Law				   October 2, 2019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48930" y="629265"/>
            <a:ext cx="4166512" cy="162232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How do they get here?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48930" y="2438400"/>
            <a:ext cx="4166510" cy="37854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 foot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 bus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 car/truck/hitchhiking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Coyotes/smugglers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 raft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 train</a:t>
            </a:r>
          </a:p>
        </p:txBody>
      </p:sp>
      <p:sp>
        <p:nvSpPr>
          <p:cNvPr id="123" name="Shape 123"/>
          <p:cNvSpPr/>
          <p:nvPr/>
        </p:nvSpPr>
        <p:spPr>
          <a:xfrm>
            <a:off x="4994019" y="-2"/>
            <a:ext cx="559474" cy="37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0"/>
                </a:moveTo>
                <a:lnTo>
                  <a:pt x="17280" y="0"/>
                </a:lnTo>
                <a:lnTo>
                  <a:pt x="17713" y="939"/>
                </a:lnTo>
                <a:cubicBezTo>
                  <a:pt x="20128" y="6683"/>
                  <a:pt x="21600" y="17973"/>
                  <a:pt x="19103" y="21382"/>
                </a:cubicBezTo>
                <a:cubicBezTo>
                  <a:pt x="18260" y="21454"/>
                  <a:pt x="17422" y="21528"/>
                  <a:pt x="16580" y="21600"/>
                </a:cubicBezTo>
                <a:lnTo>
                  <a:pt x="16342" y="20440"/>
                </a:lnTo>
                <a:lnTo>
                  <a:pt x="16172" y="19847"/>
                </a:lnTo>
                <a:lnTo>
                  <a:pt x="16002" y="19240"/>
                </a:lnTo>
                <a:lnTo>
                  <a:pt x="15821" y="18625"/>
                </a:lnTo>
                <a:lnTo>
                  <a:pt x="15589" y="18007"/>
                </a:lnTo>
                <a:lnTo>
                  <a:pt x="15349" y="17377"/>
                </a:lnTo>
                <a:lnTo>
                  <a:pt x="15106" y="16737"/>
                </a:lnTo>
                <a:lnTo>
                  <a:pt x="14833" y="16088"/>
                </a:lnTo>
                <a:lnTo>
                  <a:pt x="14502" y="15433"/>
                </a:lnTo>
                <a:lnTo>
                  <a:pt x="14188" y="14770"/>
                </a:lnTo>
                <a:lnTo>
                  <a:pt x="13826" y="14100"/>
                </a:lnTo>
                <a:lnTo>
                  <a:pt x="13429" y="13425"/>
                </a:lnTo>
                <a:lnTo>
                  <a:pt x="13033" y="12747"/>
                </a:lnTo>
                <a:lnTo>
                  <a:pt x="12578" y="12061"/>
                </a:lnTo>
                <a:lnTo>
                  <a:pt x="12121" y="11367"/>
                </a:lnTo>
                <a:lnTo>
                  <a:pt x="11635" y="10677"/>
                </a:lnTo>
                <a:lnTo>
                  <a:pt x="11099" y="9980"/>
                </a:lnTo>
                <a:lnTo>
                  <a:pt x="10525" y="9274"/>
                </a:lnTo>
                <a:lnTo>
                  <a:pt x="9955" y="8568"/>
                </a:lnTo>
                <a:lnTo>
                  <a:pt x="9327" y="7863"/>
                </a:lnTo>
                <a:lnTo>
                  <a:pt x="8643" y="7145"/>
                </a:lnTo>
                <a:lnTo>
                  <a:pt x="7966" y="6440"/>
                </a:lnTo>
                <a:lnTo>
                  <a:pt x="7227" y="5723"/>
                </a:lnTo>
                <a:lnTo>
                  <a:pt x="6459" y="5000"/>
                </a:lnTo>
                <a:lnTo>
                  <a:pt x="5671" y="4290"/>
                </a:lnTo>
                <a:lnTo>
                  <a:pt x="4805" y="3573"/>
                </a:lnTo>
                <a:lnTo>
                  <a:pt x="3906" y="2856"/>
                </a:lnTo>
                <a:lnTo>
                  <a:pt x="3010" y="2139"/>
                </a:lnTo>
                <a:lnTo>
                  <a:pt x="2027" y="1425"/>
                </a:lnTo>
                <a:lnTo>
                  <a:pt x="1026" y="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093991" y="0"/>
            <a:ext cx="609842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16200000">
            <a:off x="2450576" y="2756642"/>
            <a:ext cx="6858001" cy="1344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6" name="image11.jpeg" descr="Image result for central american migrants"/>
          <p:cNvPicPr/>
          <p:nvPr/>
        </p:nvPicPr>
        <p:blipFill>
          <a:blip r:embed="rId2"/>
          <a:stretch>
            <a:fillRect/>
          </a:stretch>
        </p:blipFill>
        <p:spPr>
          <a:xfrm>
            <a:off x="4506416" y="24504"/>
            <a:ext cx="4889202" cy="369134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0442447" y="0"/>
            <a:ext cx="685801" cy="1143000"/>
          </a:xfrm>
          <a:prstGeom prst="rect">
            <a:avLst/>
          </a:prstGeom>
          <a:solidFill>
            <a:srgbClr val="ACD43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image12.jpg" descr="Image result for central american migrants"/>
          <p:cNvPicPr/>
          <p:nvPr/>
        </p:nvPicPr>
        <p:blipFill>
          <a:blip r:embed="rId3"/>
          <a:stretch>
            <a:fillRect/>
          </a:stretch>
        </p:blipFill>
        <p:spPr>
          <a:xfrm>
            <a:off x="7350097" y="1631974"/>
            <a:ext cx="4876801" cy="339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13.jpg" descr="Image result for central american migrants"/>
          <p:cNvPicPr/>
          <p:nvPr/>
        </p:nvPicPr>
        <p:blipFill>
          <a:blip r:embed="rId4"/>
          <a:stretch>
            <a:fillRect/>
          </a:stretch>
        </p:blipFill>
        <p:spPr>
          <a:xfrm>
            <a:off x="3635297" y="4165096"/>
            <a:ext cx="8556703" cy="26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4.jpg" descr="Image result for la bestia"/>
          <p:cNvPicPr/>
          <p:nvPr/>
        </p:nvPicPr>
        <p:blipFill>
          <a:blip r:embed="rId2"/>
          <a:stretch>
            <a:fillRect/>
          </a:stretch>
        </p:blipFill>
        <p:spPr>
          <a:xfrm>
            <a:off x="490333" y="1323743"/>
            <a:ext cx="11211335" cy="553425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030183" y="261843"/>
            <a:ext cx="56881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3600" i="1">
                <a:solidFill>
                  <a:srgbClr val="FFFFFF"/>
                </a:solidFill>
              </a:rPr>
              <a:t>La Bestia </a:t>
            </a:r>
            <a:r>
              <a:rPr sz="3600">
                <a:solidFill>
                  <a:srgbClr val="FFFFFF"/>
                </a:solidFill>
              </a:rPr>
              <a:t>– the Beast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EBEBEB"/>
                </a:solidFill>
              </a:rPr>
              <a:t>Unauthorized Immigrants in the United States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56019" y="685081"/>
            <a:ext cx="5843329" cy="6248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No </a:t>
            </a:r>
            <a:r>
              <a:rPr lang="en-US" altLang="en-US" sz="2800" b="1" dirty="0"/>
              <a:t>current</a:t>
            </a:r>
            <a:r>
              <a:rPr lang="en-US" altLang="en-US" sz="2800" dirty="0"/>
              <a:t> lawful immigration status: between 11 and 22 million</a:t>
            </a:r>
          </a:p>
          <a:p>
            <a:pPr lvl="1"/>
            <a:r>
              <a:rPr lang="en-US" altLang="en-US" sz="2800" dirty="0"/>
              <a:t>Might have crossed the border without inspection</a:t>
            </a:r>
          </a:p>
          <a:p>
            <a:pPr lvl="1"/>
            <a:r>
              <a:rPr lang="en-US" altLang="en-US" sz="2800" dirty="0"/>
              <a:t>Might have entered with a visa that has expired</a:t>
            </a:r>
          </a:p>
          <a:p>
            <a:r>
              <a:rPr lang="en-US" altLang="en-US" sz="2800" dirty="0"/>
              <a:t>Numbers: Entered Without Inspection (55%); Overstayed a Visa (45%)</a:t>
            </a:r>
          </a:p>
          <a:p>
            <a:r>
              <a:rPr lang="en-US" altLang="en-US" sz="2800" dirty="0"/>
              <a:t>Could be or become eligible for lawful status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12</a:t>
            </a:fld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0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06324">
              <a:defRPr sz="442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22">
                <a:solidFill>
                  <a:srgbClr val="EBEBEB"/>
                </a:solidFill>
              </a:rPr>
              <a:t>Now what? Removal Proceedings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104292" y="1702677"/>
            <a:ext cx="8946543" cy="4845268"/>
          </a:xfrm>
          <a:prstGeom prst="rect">
            <a:avLst/>
          </a:prstGeom>
        </p:spPr>
        <p:txBody>
          <a:bodyPr/>
          <a:lstStyle/>
          <a:p>
            <a:pPr marL="257175" lvl="0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Adults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Expedited removal/voluntary return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Detention - removal proceedings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Catch and release - removal proceedings</a:t>
            </a:r>
          </a:p>
          <a:p>
            <a:pPr marL="257175" lvl="0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Family units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Detention - removal proceedings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Release - removal proceedings</a:t>
            </a:r>
          </a:p>
          <a:p>
            <a:pPr marL="257175" lvl="0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UACs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Detention</a:t>
            </a:r>
          </a:p>
          <a:p>
            <a:pPr marL="600075" lvl="1" indent="-257175" defTabSz="3429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Release - removal proceedings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80010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EBEBEB"/>
                </a:solidFill>
              </a:rPr>
              <a:t>No right to counsel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875201" y="1438172"/>
            <a:ext cx="8946541" cy="55922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"/>
              <a:defRPr/>
            </a:pPr>
            <a:r>
              <a:rPr lang="en-US" sz="3200" dirty="0"/>
              <a:t>The Immigration and Nationality Act provides that in proceedings, “the alien shall have the </a:t>
            </a:r>
            <a:r>
              <a:rPr lang="en-US" sz="3200" u="sng" dirty="0"/>
              <a:t>privilege</a:t>
            </a:r>
            <a:r>
              <a:rPr lang="en-US" sz="3200" dirty="0"/>
              <a:t> of being represented, at no expense to the Government . . .”  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3200" dirty="0">
                <a:solidFill>
                  <a:srgbClr val="FF0000"/>
                </a:solidFill>
              </a:rPr>
              <a:t>63% </a:t>
            </a:r>
            <a:r>
              <a:rPr lang="en-US" sz="3200" dirty="0"/>
              <a:t>of immigrants generally are NOT represented in immigration court.</a:t>
            </a:r>
          </a:p>
          <a:p>
            <a:pPr lvl="1">
              <a:buFont typeface="Wingdings" pitchFamily="2" charset="2"/>
              <a:buChar char=""/>
              <a:defRPr/>
            </a:pPr>
            <a:r>
              <a:rPr lang="en-US" sz="3200" dirty="0"/>
              <a:t>Family units or women and children are </a:t>
            </a:r>
            <a:r>
              <a:rPr lang="en-US" sz="3200" dirty="0">
                <a:solidFill>
                  <a:srgbClr val="FF0000"/>
                </a:solidFill>
              </a:rPr>
              <a:t>14x</a:t>
            </a:r>
            <a:r>
              <a:rPr lang="en-US" sz="3200" dirty="0"/>
              <a:t> more likely to be allowed to remain with counsel.</a:t>
            </a:r>
          </a:p>
          <a:p>
            <a:pPr lvl="1">
              <a:buFont typeface="Wingdings" pitchFamily="2" charset="2"/>
              <a:buChar char=""/>
              <a:defRPr/>
            </a:pPr>
            <a:endParaRPr lang="en-US" dirty="0"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14</a:t>
            </a:fld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E050-5D75-4CA8-A3EB-64D06F7E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076279"/>
          </a:xfrm>
        </p:spPr>
        <p:txBody>
          <a:bodyPr/>
          <a:lstStyle/>
          <a:p>
            <a:pPr algn="ctr"/>
            <a:r>
              <a:rPr lang="en-US" dirty="0"/>
              <a:t>No Right to Counsel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00257-6758-4663-9563-5215A6D8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289155"/>
            <a:ext cx="8946541" cy="5568846"/>
          </a:xfrm>
        </p:spPr>
        <p:txBody>
          <a:bodyPr/>
          <a:lstStyle/>
          <a:p>
            <a:pPr>
              <a:buFont typeface="Wingdings" pitchFamily="2" charset="2"/>
              <a:buChar char=""/>
              <a:defRPr/>
            </a:pPr>
            <a:r>
              <a:rPr lang="en-US" sz="2800" dirty="0"/>
              <a:t>Over </a:t>
            </a:r>
            <a:r>
              <a:rPr lang="en-US" sz="2800" dirty="0">
                <a:solidFill>
                  <a:srgbClr val="FF0000"/>
                </a:solidFill>
              </a:rPr>
              <a:t>85%</a:t>
            </a:r>
            <a:r>
              <a:rPr lang="en-US" sz="2800" dirty="0"/>
              <a:t> of detained immigrants are NOT represented by a lawyer during removal proceedings.</a:t>
            </a:r>
          </a:p>
          <a:p>
            <a:pPr lvl="1">
              <a:buFont typeface="Wingdings" pitchFamily="2" charset="2"/>
              <a:buChar char=""/>
              <a:defRPr/>
            </a:pPr>
            <a:r>
              <a:rPr lang="en-US" sz="2800" dirty="0"/>
              <a:t>Detained adults are </a:t>
            </a:r>
            <a:r>
              <a:rPr lang="en-US" sz="2800" dirty="0">
                <a:solidFill>
                  <a:srgbClr val="FF0000"/>
                </a:solidFill>
              </a:rPr>
              <a:t>2x</a:t>
            </a:r>
            <a:r>
              <a:rPr lang="en-US" sz="2800" dirty="0"/>
              <a:t> more likely to be allowed to remain.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800" dirty="0"/>
              <a:t>Over </a:t>
            </a:r>
            <a:r>
              <a:rPr lang="en-US" sz="2800" dirty="0">
                <a:solidFill>
                  <a:srgbClr val="FF0000"/>
                </a:solidFill>
              </a:rPr>
              <a:t>50%</a:t>
            </a:r>
            <a:r>
              <a:rPr lang="en-US" sz="2800" dirty="0"/>
              <a:t> of UACs are NOT represented by a lawyer during removal proceedings.</a:t>
            </a:r>
          </a:p>
          <a:p>
            <a:pPr lvl="1">
              <a:buFont typeface="Wingdings" pitchFamily="2" charset="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</a:rPr>
              <a:t>47% </a:t>
            </a:r>
            <a:r>
              <a:rPr lang="en-US" sz="2800" dirty="0"/>
              <a:t>of UACs with representation allowed to remain</a:t>
            </a:r>
          </a:p>
          <a:p>
            <a:pPr lvl="1">
              <a:buFont typeface="Wingdings" pitchFamily="2" charset="2"/>
              <a:buChar char=""/>
              <a:defRPr/>
            </a:pP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 of unrepresented UACs allowed to remain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66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091269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Options for Acquiring Authorization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875201" y="1543987"/>
            <a:ext cx="8946541" cy="480508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3200" dirty="0"/>
              <a:t>The reality is that options for this group are few</a:t>
            </a:r>
          </a:p>
          <a:p>
            <a:pPr lvl="1"/>
            <a:r>
              <a:rPr lang="en-US" sz="3200" dirty="0"/>
              <a:t>Asylum/Withholding/CAT</a:t>
            </a:r>
          </a:p>
          <a:p>
            <a:pPr lvl="1"/>
            <a:r>
              <a:rPr lang="en-US" sz="3200" dirty="0"/>
              <a:t>T-visa or U-visa (unusual)</a:t>
            </a:r>
          </a:p>
          <a:p>
            <a:pPr lvl="0"/>
            <a:r>
              <a:rPr lang="en-US" sz="3200" dirty="0"/>
              <a:t>Options are similarly limited for kiddos</a:t>
            </a:r>
          </a:p>
          <a:p>
            <a:pPr lvl="1"/>
            <a:r>
              <a:rPr lang="en-US" sz="3200" dirty="0"/>
              <a:t>Special Immigrant Juvenile Status</a:t>
            </a:r>
            <a:endParaRPr sz="3200" dirty="0"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16</a:t>
            </a:fld>
            <a:endParaRPr sz="2800">
              <a:solidFill>
                <a:srgbClr val="FFFFFF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5738" y="2860338"/>
            <a:ext cx="102720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925830" lvl="0" indent="-925830">
              <a:spcBef>
                <a:spcPts val="1000"/>
              </a:spcBef>
              <a:buClr>
                <a:srgbClr val="ACD433"/>
              </a:buClr>
              <a:buSzPct val="80000"/>
              <a:buFont typeface="Wingdings 3"/>
              <a:buChar char=""/>
            </a:pPr>
            <a:endParaRPr sz="3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73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Quick Overview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103311" y="1166647"/>
            <a:ext cx="8946543" cy="52386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Terminology</a:t>
            </a: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Unaccompanied kiddos </a:t>
            </a:r>
          </a:p>
          <a:p>
            <a:pPr marL="742950" lvl="1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Who and how many?</a:t>
            </a: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Central American Migrants</a:t>
            </a:r>
          </a:p>
          <a:p>
            <a:pPr marL="742950" lvl="1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Numbers</a:t>
            </a:r>
          </a:p>
          <a:p>
            <a:pPr marL="285750" lvl="0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Why do they come?</a:t>
            </a:r>
          </a:p>
          <a:p>
            <a:pPr marL="285750" lvl="0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How do they get here?</a:t>
            </a:r>
          </a:p>
          <a:p>
            <a:pPr marL="285750" lvl="0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Who’s missing?</a:t>
            </a:r>
          </a:p>
          <a:p>
            <a:pPr marL="285750" lvl="0" indent="-28575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What real options do they have for relief?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A couple of notes on terminology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104292" y="1595717"/>
            <a:ext cx="8946543" cy="4195483"/>
          </a:xfrm>
          <a:prstGeom prst="rect">
            <a:avLst/>
          </a:prstGeom>
        </p:spPr>
        <p:txBody>
          <a:bodyPr/>
          <a:lstStyle/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Undocumented vs. unauthorized vs. illegal</a:t>
            </a: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“Alien”</a:t>
            </a: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Migrant vs. immigrant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80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Unaccompanied Alien Child (UAC)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104292" y="1560785"/>
            <a:ext cx="8946543" cy="5297216"/>
          </a:xfrm>
          <a:prstGeom prst="rect">
            <a:avLst/>
          </a:prstGeom>
        </p:spPr>
        <p:txBody>
          <a:bodyPr/>
          <a:lstStyle/>
          <a:p>
            <a:pPr marL="480059" lvl="0" indent="-480059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“the term ‘unaccompanied alien child’ means a child who-</a:t>
            </a:r>
          </a:p>
          <a:p>
            <a:pPr marL="901700" lvl="1" indent="-4445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Has no lawful immigration status in the United States;</a:t>
            </a:r>
            <a:endParaRPr>
              <a:solidFill>
                <a:srgbClr val="FFFFFF"/>
              </a:solidFill>
            </a:endParaRPr>
          </a:p>
          <a:p>
            <a:pPr marL="901700" lvl="1" indent="-4445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Has not attained 18 years of age; and</a:t>
            </a:r>
            <a:endParaRPr>
              <a:solidFill>
                <a:srgbClr val="FFFFFF"/>
              </a:solidFill>
            </a:endParaRPr>
          </a:p>
          <a:p>
            <a:pPr marL="901700" lvl="1" indent="-4445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With respect to whom-</a:t>
            </a:r>
            <a:endParaRPr>
              <a:solidFill>
                <a:srgbClr val="FFFFFF"/>
              </a:solidFill>
            </a:endParaRPr>
          </a:p>
          <a:p>
            <a:pPr marL="1257300" lvl="2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There is no parent or legal guardian in the United States; or</a:t>
            </a:r>
            <a:endParaRPr sz="1600">
              <a:solidFill>
                <a:srgbClr val="FFFFFF"/>
              </a:solidFill>
            </a:endParaRPr>
          </a:p>
          <a:p>
            <a:pPr marL="1257300" lvl="2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No parent or legal guardian in the United States is available to provide care and physical custody.”</a:t>
            </a:r>
            <a:endParaRPr sz="1600">
              <a:solidFill>
                <a:srgbClr val="FFFFFF"/>
              </a:solidFill>
            </a:endParaRPr>
          </a:p>
          <a:p>
            <a:pPr marL="0" lvl="2" indent="91440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16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Homeland Security Act, 2002  6 USC § 279(g)(2)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61877" y="121642"/>
            <a:ext cx="9404723" cy="90311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347472">
              <a:defRPr sz="1800">
                <a:solidFill>
                  <a:srgbClr val="000000"/>
                </a:solidFill>
              </a:defRPr>
            </a:pPr>
            <a:r>
              <a:rPr sz="3192">
                <a:solidFill>
                  <a:srgbClr val="EBEBEB"/>
                </a:solidFill>
              </a:rPr>
              <a:t>UAC </a:t>
            </a:r>
            <a:r>
              <a:rPr sz="3040">
                <a:solidFill>
                  <a:srgbClr val="EBEBEB"/>
                </a:solidFill>
              </a:rPr>
              <a:t>Southwest Border Apprehensions by Country</a:t>
            </a:r>
          </a:p>
        </p:txBody>
      </p:sp>
      <p:graphicFrame>
        <p:nvGraphicFramePr>
          <p:cNvPr id="98" name="Table 98"/>
          <p:cNvGraphicFramePr/>
          <p:nvPr/>
        </p:nvGraphicFramePr>
        <p:xfrm>
          <a:off x="536029" y="1671145"/>
          <a:ext cx="10783614" cy="451839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0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Country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2019 </a:t>
                      </a:r>
                      <a:r>
                        <a:rPr b="1">
                          <a:solidFill>
                            <a:srgbClr val="FFFFFF"/>
                          </a:solidFill>
                        </a:rPr>
                        <a:t>TD Aug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El Salvador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16,404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9,389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17,512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9,143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4,949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11,593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b="1" i="1"/>
                        <a:t>Guatemala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17,057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13,589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18,913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14,827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22,327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29,602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Honduras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18,244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5,409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10,468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7,784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10,913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19,696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Other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16,836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11,583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12,799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9,681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11,847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11,982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18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TOTAL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68,541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39,970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59,692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41,435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50,036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72,873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Adult and Family Southwest Border Apprehensions by Country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6</a:t>
            </a:fld>
            <a:endParaRPr sz="2800">
              <a:solidFill>
                <a:srgbClr val="FFFFFF"/>
              </a:solidFill>
            </a:endParaRPr>
          </a:p>
        </p:txBody>
      </p:sp>
      <p:graphicFrame>
        <p:nvGraphicFramePr>
          <p:cNvPr id="102" name="Table 102"/>
          <p:cNvGraphicFramePr/>
          <p:nvPr/>
        </p:nvGraphicFramePr>
        <p:xfrm>
          <a:off x="196850" y="2120900"/>
          <a:ext cx="10778741" cy="45916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9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Country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FY 2019     </a:t>
                      </a:r>
                      <a:r>
                        <a:rPr b="1">
                          <a:solidFill>
                            <a:srgbClr val="FFFFFF"/>
                          </a:solidFill>
                        </a:rPr>
                        <a:t>TD Aug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El Salvador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54,336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40,617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26,420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74,719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 b="1" i="1"/>
                        <a:t>Guatemala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55,688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51,044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93,395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229,033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Honduras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42,484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39476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65,600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225,232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Other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209,159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TOTAL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800" b="1" i="1"/>
                        <a:t>738,143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2.png"/>
          <p:cNvPicPr/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3.png"/>
          <p:cNvPicPr/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609011" y="1676399"/>
            <a:ext cx="28194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image4.png"/>
          <p:cNvPicPr/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5.png"/>
          <p:cNvPicPr/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1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rgbClr val="ACD43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801104" y="273513"/>
            <a:ext cx="3342462" cy="33359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BEBEB"/>
                </a:solidFill>
              </a:rPr>
              <a:t>Why?</a:t>
            </a:r>
          </a:p>
        </p:txBody>
      </p:sp>
      <p:pic>
        <p:nvPicPr>
          <p:cNvPr id="111" name="image6.png"/>
          <p:cNvPicPr/>
          <p:nvPr/>
        </p:nvPicPr>
        <p:blipFill>
          <a:blip r:embed="rId6"/>
          <a:srcRect l="6971" r="8648" b="1"/>
          <a:stretch>
            <a:fillRect/>
          </a:stretch>
        </p:blipFill>
        <p:spPr>
          <a:xfrm>
            <a:off x="-1" y="0"/>
            <a:ext cx="8458180" cy="686610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492154" y="1711711"/>
            <a:ext cx="7328374" cy="483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52527" y="221049"/>
            <a:ext cx="5353051" cy="2981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52527" y="3966116"/>
            <a:ext cx="4364079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Violence and failure of state protection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9.jpg" descr="Image result for family reunification central american"/>
          <p:cNvPicPr/>
          <p:nvPr/>
        </p:nvPicPr>
        <p:blipFill>
          <a:blip r:embed="rId2"/>
          <a:stretch>
            <a:fillRect/>
          </a:stretch>
        </p:blipFill>
        <p:spPr>
          <a:xfrm>
            <a:off x="317189" y="3010829"/>
            <a:ext cx="6373542" cy="3585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0.jpg" descr="Image result for central american poverty"/>
          <p:cNvPicPr/>
          <p:nvPr/>
        </p:nvPicPr>
        <p:blipFill>
          <a:blip r:embed="rId3"/>
          <a:stretch>
            <a:fillRect/>
          </a:stretch>
        </p:blipFill>
        <p:spPr>
          <a:xfrm>
            <a:off x="5160071" y="0"/>
            <a:ext cx="7031929" cy="468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17190" y="148506"/>
            <a:ext cx="4455532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Family reunification and poverty or economic opportunity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CD433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ACD4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CD433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ACD4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552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</vt:lpstr>
      <vt:lpstr>Helvetica Neue</vt:lpstr>
      <vt:lpstr>Wingdings</vt:lpstr>
      <vt:lpstr>Wingdings 3</vt:lpstr>
      <vt:lpstr>Default</vt:lpstr>
      <vt:lpstr>Unaccompanied Immigrant Kids and Central American Migrants</vt:lpstr>
      <vt:lpstr>Quick Overview</vt:lpstr>
      <vt:lpstr>A couple of notes on terminology</vt:lpstr>
      <vt:lpstr>Unaccompanied Alien Child (UAC)</vt:lpstr>
      <vt:lpstr>UAC Southwest Border Apprehensions by Country</vt:lpstr>
      <vt:lpstr>Adult and Family Southwest Border Apprehensions by Country</vt:lpstr>
      <vt:lpstr>Why?</vt:lpstr>
      <vt:lpstr>PowerPoint Presentation</vt:lpstr>
      <vt:lpstr>PowerPoint Presentation</vt:lpstr>
      <vt:lpstr>How do they get here?</vt:lpstr>
      <vt:lpstr>PowerPoint Presentation</vt:lpstr>
      <vt:lpstr>Unauthorized Immigrants in the United States</vt:lpstr>
      <vt:lpstr>Now what? Removal Proceedings</vt:lpstr>
      <vt:lpstr>No right to counsel</vt:lpstr>
      <vt:lpstr>No Right to Counsel</vt:lpstr>
      <vt:lpstr>Options for Acquiring Authorization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Unaccompanied Immigrant Kids and Central American Migrants</dc:title>
  <dc:creator>Aronson, Lauren</dc:creator>
  <cp:lastModifiedBy>Aronson, Lauren</cp:lastModifiedBy>
  <cp:revision>3</cp:revision>
  <dcterms:modified xsi:type="dcterms:W3CDTF">2019-10-02T14:24:12Z</dcterms:modified>
</cp:coreProperties>
</file>