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2"/>
  </p:notesMasterIdLst>
  <p:sldIdLst>
    <p:sldId id="268" r:id="rId3"/>
    <p:sldId id="258" r:id="rId4"/>
    <p:sldId id="272" r:id="rId5"/>
    <p:sldId id="260" r:id="rId6"/>
    <p:sldId id="274" r:id="rId7"/>
    <p:sldId id="275" r:id="rId8"/>
    <p:sldId id="276" r:id="rId9"/>
    <p:sldId id="277" r:id="rId10"/>
    <p:sldId id="27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olleen Murphy" initials="" lastIdx="7" clrIdx="0"/>
  <p:cmAuthor id="1" name="Microsoft Office User" initials="MOU" lastIdx="1" clrIdx="1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13294B"/>
    <a:srgbClr val="E84A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45" autoAdjust="0"/>
    <p:restoredTop sz="94740"/>
  </p:normalViewPr>
  <p:slideViewPr>
    <p:cSldViewPr snapToGrid="0" snapToObjects="1">
      <p:cViewPr varScale="1">
        <p:scale>
          <a:sx n="80" d="100"/>
          <a:sy n="80" d="100"/>
        </p:scale>
        <p:origin x="108" y="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CBF87-FDFD-7242-AFE7-65FE8C973181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68B8C-F9B0-B940-8D99-61CDE8E51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31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68B8C-F9B0-B940-8D99-61CDE8E51B8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49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68B8C-F9B0-B940-8D99-61CDE8E51B8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188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8172-EE9D-E54F-ABD3-11DD01BA2B8A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4E01-E86B-C74F-A730-7BECDBF00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8172-EE9D-E54F-ABD3-11DD01BA2B8A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4E01-E86B-C74F-A730-7BECDBF00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8172-EE9D-E54F-ABD3-11DD01BA2B8A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4E01-E86B-C74F-A730-7BECDBF00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AE2BF-1683-224B-A9EF-B370F9ABDE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A98768-C5D6-424E-A54A-E7FC6414E3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1ECDB1-CBA7-CB49-B6D8-F0872A0C72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1D3188-04B8-1742-9584-A2C36ACB416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272F34-8FE2-2F45-9103-9787EE224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0D7C66-8B49-5F47-AA15-3B49A72A3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92FAF1E-6CDB-564F-A42E-52020F4A8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580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EF067-0CA5-BF41-88E2-881D21EA6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B6EC7-96E0-7042-9E92-88218B38B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762CAD-D3E6-3247-9643-4A355A09F4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1D3188-04B8-1742-9584-A2C36ACB416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EBE96-AFE9-1846-BFFA-B986381BA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C15329-2D3C-7647-A558-B259401F3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92FAF1E-6CDB-564F-A42E-52020F4A8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869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19D02-A341-E948-BAB4-58EC8BB06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06635-4879-3942-A20C-B4B20EA8AF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60704-AF0E-B648-AA04-F739F28A45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1D3188-04B8-1742-9584-A2C36ACB416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6CA595-C2D2-7C40-AB65-A810F9C7E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11DE02-72AE-1847-827D-F947A13D5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92FAF1E-6CDB-564F-A42E-52020F4A8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9028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3B452-B33D-8240-A871-ED2FF6AB7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1562B-0144-B44D-A544-48144EE2A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2B23F3-4BDE-884E-9B7F-D301FBC163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04644D-CD7D-8443-9DEB-0D26ED9116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1D3188-04B8-1742-9584-A2C36ACB416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686262-35E3-7843-BB78-AF684E9CF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A5A648-3751-D348-9A1F-BE31CEEAB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92FAF1E-6CDB-564F-A42E-52020F4A8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536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BB434-B222-634E-BE00-925D68145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8C6DBC-2EDC-9D4A-8D4B-BA3F7CBB62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29A6B1-8716-EA4D-B98E-BDA443EF1F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27FC69-21FF-2445-8D1C-CE05CA9D34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0B8762-5020-D945-A94A-AE0E1F3D01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42643E-8A55-B148-805B-D144AE470F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1D3188-04B8-1742-9584-A2C36ACB416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4B7BA7-A63C-DB47-A961-9591F439F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551101-72F6-2A49-83DB-A8B06F7EA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92FAF1E-6CDB-564F-A42E-52020F4A8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486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51657-3759-B243-B0C1-36D461439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194538-3B4C-8944-BD87-FBDD2A04BC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1D3188-04B8-1742-9584-A2C36ACB416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44B65C-86BF-CD4F-9F02-B4077CC85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A57295-78F5-AD4E-8A32-B6C094814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92FAF1E-6CDB-564F-A42E-52020F4A8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2976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F3FB9F-1499-644E-88E4-DA7B3E1981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1D3188-04B8-1742-9584-A2C36ACB416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DD7BFD-6222-BC4B-92EC-A881214D4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E524BF-BC44-F94F-A22A-DE78D0F4C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92FAF1E-6CDB-564F-A42E-52020F4A8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2950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5202D-1E1B-FC40-8197-A30823F60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613DD-468E-A948-BC0E-EC4135769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E156D8-249B-EB40-9365-7F83F3DCF5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EB8C74-FB74-1041-8B7C-C0931738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1D3188-04B8-1742-9584-A2C36ACB416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92827A-F11A-8746-B592-DB483400D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2A6764-251C-9D47-8A4D-CEC9AD427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92FAF1E-6CDB-564F-A42E-52020F4A8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645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8172-EE9D-E54F-ABD3-11DD01BA2B8A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4E01-E86B-C74F-A730-7BECDBF00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C66C0-67A5-2442-A322-C3A63DCA0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5E0899-98F9-D34C-9FDF-0F9066A7B5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16DD3C-9818-7C48-A880-5C18F8FB17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7D90A2-47AD-E84B-81E1-99331A65B4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1D3188-04B8-1742-9584-A2C36ACB416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7C040D-F1BD-A043-9101-3BAB47D78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C161A9-B92B-4A42-88FE-A067A62FC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92FAF1E-6CDB-564F-A42E-52020F4A8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3009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32A9A-4C82-094B-9244-BD5339752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A919C2-C0BD-6342-B172-08F70C3EC1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498FC-ADDF-704E-A0BD-4397873758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1D3188-04B8-1742-9584-A2C36ACB416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D563F-753A-ED42-A7A9-9688F3D71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E87001-F384-C44B-BB69-136F2F978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92FAF1E-6CDB-564F-A42E-52020F4A8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2206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AFD5BC-BAE7-F24E-85A7-F9E5F4BB60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37D610-63AE-874C-B5F0-700B5A0014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26F869-4FB8-8442-BCD0-5A9746988E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1D3188-04B8-1742-9584-A2C36ACB416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E5476-AA20-424B-B128-FB44C1506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2FA0B9-3BC3-C543-8E17-4FD6E742C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92FAF1E-6CDB-564F-A42E-52020F4A8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02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8172-EE9D-E54F-ABD3-11DD01BA2B8A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4E01-E86B-C74F-A730-7BECDBF00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8172-EE9D-E54F-ABD3-11DD01BA2B8A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4E01-E86B-C74F-A730-7BECDBF00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8172-EE9D-E54F-ABD3-11DD01BA2B8A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4E01-E86B-C74F-A730-7BECDBF00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8172-EE9D-E54F-ABD3-11DD01BA2B8A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4E01-E86B-C74F-A730-7BECDBF00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8172-EE9D-E54F-ABD3-11DD01BA2B8A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4E01-E86B-C74F-A730-7BECDBF00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8172-EE9D-E54F-ABD3-11DD01BA2B8A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4E01-E86B-C74F-A730-7BECDBF00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8172-EE9D-E54F-ABD3-11DD01BA2B8A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4E01-E86B-C74F-A730-7BECDBF00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A8172-EE9D-E54F-ABD3-11DD01BA2B8A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54E01-E86B-C74F-A730-7BECDBF00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A717EF1-22F3-984D-B727-430FA0BE398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048" y="0"/>
            <a:ext cx="12188952" cy="7223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15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arkaiser@Illinois.edu" TargetMode="External"/><Relationship Id="rId2" Type="http://schemas.openxmlformats.org/officeDocument/2006/relationships/hyperlink" Target="https://go.illinois.edu/migrationgamedesig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5867" y="2655454"/>
            <a:ext cx="10806325" cy="1134887"/>
          </a:xfrm>
        </p:spPr>
        <p:txBody>
          <a:bodyPr/>
          <a:lstStyle/>
          <a:p>
            <a:pPr algn="l"/>
            <a:r>
              <a:rPr lang="en-US" b="1" dirty="0">
                <a:solidFill>
                  <a:schemeClr val="bg1"/>
                </a:solidFill>
                <a:latin typeface="Avenir Roman" panose="02000503020000020003" pitchFamily="2" charset="0"/>
                <a:ea typeface="Montserrat" charset="0"/>
                <a:cs typeface="Montserrat" charset="0"/>
              </a:rPr>
              <a:t>Migration and Game Design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5866" y="4034817"/>
            <a:ext cx="10806326" cy="934346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bg1"/>
                </a:solidFill>
                <a:latin typeface="Avenir Roman" panose="02000503020000020003" pitchFamily="2" charset="0"/>
                <a:ea typeface="Montserrat" charset="0"/>
                <a:cs typeface="Montserrat" charset="0"/>
              </a:rPr>
              <a:t>September 11, 2019</a:t>
            </a:r>
          </a:p>
        </p:txBody>
      </p:sp>
    </p:spTree>
    <p:extLst>
      <p:ext uri="{BB962C8B-B14F-4D97-AF65-F5344CB8AC3E}">
        <p14:creationId xmlns:p14="http://schemas.microsoft.com/office/powerpoint/2010/main" val="394500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761" y="365126"/>
            <a:ext cx="10950039" cy="109114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E84A27"/>
                </a:solidFill>
                <a:latin typeface="Avenir Roman" panose="02000503020000020003" pitchFamily="2" charset="0"/>
                <a:ea typeface="Montserrat" charset="0"/>
                <a:cs typeface="Arial" panose="020B0604020202020204" pitchFamily="34" charset="0"/>
              </a:rPr>
              <a:t>Brief Introductions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761" y="1360170"/>
            <a:ext cx="10950039" cy="4709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 Co-PIs of the project are </a:t>
            </a:r>
          </a:p>
          <a:p>
            <a:pPr marL="0" indent="0" algn="ctr">
              <a:buNone/>
            </a:pPr>
            <a:r>
              <a:rPr lang="en-US" b="1" dirty="0"/>
              <a:t>Colleen Murphy </a:t>
            </a:r>
            <a:r>
              <a:rPr lang="en-US" dirty="0"/>
              <a:t>(WGGP, College of Law, Philosophy &amp; Political Science)</a:t>
            </a:r>
          </a:p>
          <a:p>
            <a:pPr marL="0" indent="0" algn="ctr">
              <a:buNone/>
            </a:pPr>
            <a:r>
              <a:rPr lang="en-US" b="1" dirty="0"/>
              <a:t>Judith </a:t>
            </a:r>
            <a:r>
              <a:rPr lang="en-US" b="1" dirty="0" err="1"/>
              <a:t>Pintar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 err="1"/>
              <a:t>iSchool</a:t>
            </a:r>
            <a:r>
              <a:rPr lang="en-US" dirty="0"/>
              <a:t> and Playful by Design). 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Additional Support:</a:t>
            </a:r>
          </a:p>
          <a:p>
            <a:pPr marL="0" indent="0" algn="ctr">
              <a:buNone/>
            </a:pPr>
            <a:r>
              <a:rPr lang="en-US" dirty="0"/>
              <a:t>Anita Kaiser (Assistant Director, WGGP) </a:t>
            </a:r>
          </a:p>
          <a:p>
            <a:pPr marL="0" indent="0" algn="ctr">
              <a:buNone/>
            </a:pPr>
            <a:r>
              <a:rPr lang="en-US" dirty="0"/>
              <a:t>Vanessa </a:t>
            </a:r>
            <a:r>
              <a:rPr lang="en-US" dirty="0" err="1"/>
              <a:t>Villanueava</a:t>
            </a:r>
            <a:r>
              <a:rPr lang="en-US" dirty="0"/>
              <a:t> </a:t>
            </a:r>
            <a:r>
              <a:rPr lang="en-US" dirty="0" err="1"/>
              <a:t>Collao</a:t>
            </a:r>
            <a:r>
              <a:rPr lang="en-US" dirty="0"/>
              <a:t> (Graduate Student, Law) </a:t>
            </a:r>
          </a:p>
          <a:p>
            <a:pPr marL="0" indent="0" algn="ctr">
              <a:buNone/>
            </a:pPr>
            <a:r>
              <a:rPr lang="en-US" dirty="0"/>
              <a:t>Alexis Kim (Graduate Student, </a:t>
            </a:r>
            <a:r>
              <a:rPr lang="en-US" dirty="0" err="1"/>
              <a:t>iSchool</a:t>
            </a:r>
            <a:r>
              <a:rPr lang="en-US" dirty="0"/>
              <a:t>)  </a:t>
            </a:r>
            <a:endParaRPr lang="en-US" dirty="0">
              <a:solidFill>
                <a:srgbClr val="13294B"/>
              </a:solidFill>
              <a:latin typeface="Avenir Roman" panose="02000503020000020003" pitchFamily="2" charset="0"/>
              <a:ea typeface="Montserrat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148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E84A27"/>
                </a:solidFill>
                <a:latin typeface="Avenir Roman" panose="02000503020000020003" pitchFamily="2" charset="0"/>
                <a:cs typeface="Arial" panose="020B0604020202020204" pitchFamily="34" charset="0"/>
              </a:rPr>
              <a:t>Introductions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Name</a:t>
            </a:r>
          </a:p>
          <a:p>
            <a:pPr>
              <a:lnSpc>
                <a:spcPct val="150000"/>
              </a:lnSpc>
            </a:pPr>
            <a:r>
              <a:rPr lang="en-US" dirty="0"/>
              <a:t>Department or Organization</a:t>
            </a:r>
          </a:p>
          <a:p>
            <a:pPr>
              <a:lnSpc>
                <a:spcPct val="150000"/>
              </a:lnSpc>
            </a:pPr>
            <a:r>
              <a:rPr lang="en-US" dirty="0"/>
              <a:t>Connection to project</a:t>
            </a:r>
          </a:p>
        </p:txBody>
      </p:sp>
    </p:spTree>
    <p:extLst>
      <p:ext uri="{BB962C8B-B14F-4D97-AF65-F5344CB8AC3E}">
        <p14:creationId xmlns:p14="http://schemas.microsoft.com/office/powerpoint/2010/main" val="330706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761" y="365126"/>
            <a:ext cx="10950039" cy="109114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E84A27"/>
                </a:solidFill>
                <a:latin typeface="Avenir Roman" panose="02000503020000020003" pitchFamily="2" charset="0"/>
                <a:ea typeface="Montserrat" charset="0"/>
                <a:cs typeface="Arial" panose="020B0604020202020204" pitchFamily="34" charset="0"/>
              </a:rPr>
              <a:t>Project Overview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45139"/>
          </a:xfrm>
        </p:spPr>
        <p:txBody>
          <a:bodyPr/>
          <a:lstStyle/>
          <a:p>
            <a:r>
              <a:rPr lang="en-US" dirty="0"/>
              <a:t>This is part of a two-year project funded by the Illinois Global Institute (IGI) on “Fostering Empathy for Latin American Migrants through Game Design.”  </a:t>
            </a:r>
          </a:p>
          <a:p>
            <a:r>
              <a:rPr lang="en-US" dirty="0"/>
              <a:t>Collaboration between Women and Gender in Global Perspectives (WGGP), the Siebel Center for Design (SCD), and Playful by Design (</a:t>
            </a:r>
            <a:r>
              <a:rPr lang="en-US" dirty="0" err="1"/>
              <a:t>PbD</a:t>
            </a:r>
            <a:r>
              <a:rPr lang="en-US" dirty="0"/>
              <a:t>) are collaborating on the project. </a:t>
            </a:r>
          </a:p>
        </p:txBody>
      </p:sp>
    </p:spTree>
    <p:extLst>
      <p:ext uri="{BB962C8B-B14F-4D97-AF65-F5344CB8AC3E}">
        <p14:creationId xmlns:p14="http://schemas.microsoft.com/office/powerpoint/2010/main" val="4250743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E84A27"/>
                </a:solidFill>
                <a:latin typeface="Avenir Roman" panose="02000503020000020003" pitchFamily="2" charset="0"/>
                <a:ea typeface="Montserrat" charset="0"/>
                <a:cs typeface="Arial" panose="020B0604020202020204" pitchFamily="34" charset="0"/>
              </a:rPr>
              <a:t>Project This two-year project will connect through four stages: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0740603"/>
              </p:ext>
            </p:extLst>
          </p:nvPr>
        </p:nvGraphicFramePr>
        <p:xfrm>
          <a:off x="838200" y="1825625"/>
          <a:ext cx="105156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6455">
                  <a:extLst>
                    <a:ext uri="{9D8B030D-6E8A-4147-A177-3AD203B41FA5}">
                      <a16:colId xmlns:a16="http://schemas.microsoft.com/office/drawing/2014/main" val="2185950256"/>
                    </a:ext>
                  </a:extLst>
                </a:gridCol>
                <a:gridCol w="8749145">
                  <a:extLst>
                    <a:ext uri="{9D8B030D-6E8A-4147-A177-3AD203B41FA5}">
                      <a16:colId xmlns:a16="http://schemas.microsoft.com/office/drawing/2014/main" val="22085986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8184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Fall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Working lunches to provide detailed background on  Latin American migration and on the process of game design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1681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Spring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/>
                        <a:t>Student course to design projects with reflection by experts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/>
                        <a:t>Spring Working Retreat with working group members (April 2, 2020)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9890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Fall</a:t>
                      </a:r>
                      <a:r>
                        <a:rPr lang="en-US" baseline="0" dirty="0"/>
                        <a:t> 2020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Evaluation, critique, and development of assessment metrics for game design featuring talks by outside experts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062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Spring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Student course to modify designs from spring 2020, create, and test games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10573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2237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E84A27"/>
                </a:solidFill>
                <a:latin typeface="Avenir Roman" panose="02000503020000020003" pitchFamily="2" charset="0"/>
                <a:ea typeface="Montserrat" charset="0"/>
                <a:cs typeface="Arial" panose="020B0604020202020204" pitchFamily="34" charset="0"/>
              </a:rPr>
              <a:t>Who is Involved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Faculty Participants (available on website)</a:t>
            </a:r>
          </a:p>
          <a:p>
            <a:r>
              <a:rPr lang="en-US" dirty="0"/>
              <a:t>Graduate Students, Campus and Community Members</a:t>
            </a:r>
          </a:p>
        </p:txBody>
      </p:sp>
    </p:spTree>
    <p:extLst>
      <p:ext uri="{BB962C8B-B14F-4D97-AF65-F5344CB8AC3E}">
        <p14:creationId xmlns:p14="http://schemas.microsoft.com/office/powerpoint/2010/main" val="401735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E84A27"/>
                </a:solidFill>
                <a:latin typeface="Avenir Roman" panose="02000503020000020003" pitchFamily="2" charset="0"/>
                <a:ea typeface="Montserrat" charset="0"/>
                <a:cs typeface="Arial" panose="020B0604020202020204" pitchFamily="34" charset="0"/>
              </a:rPr>
              <a:t>Structure of sessions and spring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Invited expert presentation</a:t>
            </a:r>
          </a:p>
          <a:p>
            <a:r>
              <a:rPr lang="en-US" dirty="0"/>
              <a:t>Facilitated discussion</a:t>
            </a:r>
          </a:p>
          <a:p>
            <a:r>
              <a:rPr lang="en-US" dirty="0"/>
              <a:t>Contributions to working bibliography</a:t>
            </a:r>
          </a:p>
          <a:p>
            <a:r>
              <a:rPr lang="en-US" dirty="0"/>
              <a:t>Spring Interviews/Focus Groups</a:t>
            </a:r>
          </a:p>
          <a:p>
            <a:r>
              <a:rPr lang="en-US" dirty="0"/>
              <a:t>Spring Working Day Retreat-April 2, 2020</a:t>
            </a:r>
          </a:p>
        </p:txBody>
      </p:sp>
    </p:spTree>
    <p:extLst>
      <p:ext uri="{BB962C8B-B14F-4D97-AF65-F5344CB8AC3E}">
        <p14:creationId xmlns:p14="http://schemas.microsoft.com/office/powerpoint/2010/main" val="4274188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E84A27"/>
                </a:solidFill>
                <a:latin typeface="Avenir Roman" panose="02000503020000020003" pitchFamily="2" charset="0"/>
                <a:ea typeface="Montserrat" charset="0"/>
                <a:cs typeface="Arial" panose="020B0604020202020204" pitchFamily="34" charset="0"/>
              </a:rPr>
              <a:t>Fall 2019 Speakers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7771"/>
            <a:ext cx="10515600" cy="375313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September 11</a:t>
            </a:r>
            <a:r>
              <a:rPr lang="en-US" baseline="30000" dirty="0"/>
              <a:t>th</a:t>
            </a:r>
            <a:r>
              <a:rPr lang="en-US" dirty="0"/>
              <a:t>- Introduction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October 2-Lauren Aronson, College of Law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October 23-Lisa Mercer, Graphic Design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November 13- Siebel Center for Design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December 4-Jonathan Inda, Latina/Latino Studies</a:t>
            </a:r>
          </a:p>
        </p:txBody>
      </p:sp>
    </p:spTree>
    <p:extLst>
      <p:ext uri="{BB962C8B-B14F-4D97-AF65-F5344CB8AC3E}">
        <p14:creationId xmlns:p14="http://schemas.microsoft.com/office/powerpoint/2010/main" val="3064057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E84A27"/>
                </a:solidFill>
                <a:latin typeface="Avenir Roman" panose="02000503020000020003" pitchFamily="2" charset="0"/>
                <a:cs typeface="Arial" panose="020B0604020202020204" pitchFamily="34" charset="0"/>
              </a:rPr>
              <a:t>Project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Project website 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https://go.illinois.edu/migrationgamedesign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 join mailing list</a:t>
            </a:r>
          </a:p>
          <a:p>
            <a:pPr marL="0" indent="0">
              <a:buNone/>
            </a:pPr>
            <a:r>
              <a:rPr lang="en-US" dirty="0"/>
              <a:t>Sign up sheet outside room or contact Anita Kaiser </a:t>
            </a:r>
            <a:r>
              <a:rPr lang="en-US"/>
              <a:t>at </a:t>
            </a:r>
            <a:r>
              <a:rPr lang="en-US">
                <a:hlinkClick r:id="rId3"/>
              </a:rPr>
              <a:t>arkaiser@Illinois.edu</a:t>
            </a:r>
            <a:r>
              <a:rPr lang="en-US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347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GGP 2019 Fall Reception 0.1" id="{11693E43-2E1B-4F76-B337-4B77B9C6C1E7}" vid="{919CD4CD-D058-47D4-B9AC-81FB8AB0C887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GGP 2019 Fall Reception 0.1" id="{11693E43-2E1B-4F76-B337-4B77B9C6C1E7}" vid="{B55E2E84-58C0-430E-8792-358F3899911C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WGGP 2019 Fall Reception 0.1</Template>
  <TotalTime>101</TotalTime>
  <Words>235</Words>
  <Application>Microsoft Office PowerPoint</Application>
  <PresentationFormat>Widescreen</PresentationFormat>
  <Paragraphs>54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Avenir Roman</vt:lpstr>
      <vt:lpstr>Calibri</vt:lpstr>
      <vt:lpstr>Calibri Light</vt:lpstr>
      <vt:lpstr>Montserrat</vt:lpstr>
      <vt:lpstr>Office Theme</vt:lpstr>
      <vt:lpstr>Custom Design</vt:lpstr>
      <vt:lpstr>Migration and Game Design</vt:lpstr>
      <vt:lpstr>Brief Introductions</vt:lpstr>
      <vt:lpstr>Introductions</vt:lpstr>
      <vt:lpstr>Project Overview</vt:lpstr>
      <vt:lpstr>Project This two-year project will connect through four stages:</vt:lpstr>
      <vt:lpstr>Who is Involved</vt:lpstr>
      <vt:lpstr>Structure of sessions and spring outcomes</vt:lpstr>
      <vt:lpstr>Fall 2019 Speakers</vt:lpstr>
      <vt:lpstr>Project Updates</vt:lpstr>
    </vt:vector>
  </TitlesOfParts>
  <Company>University of Illinois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Reception</dc:title>
  <dc:creator>Kaiser, Anita R</dc:creator>
  <cp:lastModifiedBy>Ahmed, Esraa</cp:lastModifiedBy>
  <cp:revision>15</cp:revision>
  <cp:lastPrinted>2019-08-30T17:49:27Z</cp:lastPrinted>
  <dcterms:created xsi:type="dcterms:W3CDTF">2019-09-02T17:04:35Z</dcterms:created>
  <dcterms:modified xsi:type="dcterms:W3CDTF">2019-09-23T17:56:55Z</dcterms:modified>
  <cp:contentStatus/>
</cp:coreProperties>
</file>