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5"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embeddedFontLst>
    <p:embeddedFont>
      <p:font typeface="Candara" panose="020E0502030303020204" pitchFamily="34" charset="0"/>
      <p:regular r:id="rId53"/>
      <p:bold r:id="rId54"/>
      <p:italic r:id="rId55"/>
      <p:boldItalic r:id="rId56"/>
    </p:embeddedFont>
    <p:embeddedFont>
      <p:font typeface="Raleway"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Arvo" panose="020B0604020202020204" charset="0"/>
      <p:regular r:id="rId65"/>
      <p:bold r:id="rId66"/>
      <p:italic r:id="rId67"/>
      <p:boldItalic r:id="rId68"/>
    </p:embeddedFont>
    <p:embeddedFont>
      <p:font typeface="Raleway Medium" panose="020B0604020202020204" charset="0"/>
      <p:regular r:id="rId69"/>
      <p:bold r:id="rId70"/>
      <p:italic r:id="rId71"/>
      <p:boldItalic r:id="rId72"/>
    </p:embeddedFont>
    <p:embeddedFont>
      <p:font typeface="Amatic SC" panose="020B0604020202020204" charset="-79"/>
      <p:regular r:id="rId73"/>
      <p:bold r:id="rId74"/>
    </p:embeddedFont>
    <p:embeddedFont>
      <p:font typeface="Spectral" panose="020B0604020202020204" charset="0"/>
      <p:regular r:id="rId75"/>
      <p:bold r:id="rId76"/>
      <p:italic r:id="rId77"/>
      <p:boldItalic r:id="rId78"/>
    </p:embeddedFont>
    <p:embeddedFont>
      <p:font typeface="Roboto Condensed Light" panose="020B0604020202020204" charset="0"/>
      <p:regular r:id="rId79"/>
      <p:bold r:id="rId80"/>
      <p:italic r:id="rId81"/>
      <p:boldItalic r:id="rId82"/>
    </p:embeddedFont>
    <p:embeddedFont>
      <p:font typeface="Roboto Condensed" panose="020B0604020202020204" charset="0"/>
      <p:regular r:id="rId83"/>
      <p:bold r:id="rId84"/>
      <p:italic r:id="rId85"/>
      <p:boldItalic r:id="rId86"/>
    </p:embeddedFont>
    <p:embeddedFont>
      <p:font typeface="Roboto"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2.xml"/><Relationship Id="rId90" Type="http://schemas.openxmlformats.org/officeDocument/2006/relationships/font" Target="fonts/font3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font" Target="fonts/font1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4.fntdata"/><Relationship Id="rId77"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2a0bf3f8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2a0bf3f8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2a0bf3f8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62a0bf3f8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2a0bf3f8f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62a0bf3f8f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2a0bf3f8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2a0bf3f8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2a0bf3f8f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2a0bf3f8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62a0bf3f8f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62a0bf3f8f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2a0bf3f8f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62a0bf3f8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2a0bf3f8f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2a0bf3f8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2a0bf3f8f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2a0bf3f8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2a0bf3f8f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2a0bf3f8f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2a0bf3f8f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62a0bf3f8f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2a0bf3f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2a0bf3f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2a0bf3f8f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62a0bf3f8f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62a0bf3f8f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62a0bf3f8f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2a0bf3f8f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62a0bf3f8f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2a0bf3f8f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62a0bf3f8f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62a0bf3f8f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62a0bf3f8f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2a0bf3f8f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62a0bf3f8f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400" name="Google Shape;400;g62a0bf3f8f_0_3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62a0bf3f8f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62a0bf3f8f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2a0bf3f8f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62a0bf3f8f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62a0bf3f8f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62a0bf3f8f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62a0bf3f8f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62a0bf3f8f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2a0bf3f8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2a0bf3f8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2a0bf3f8f_0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2a0bf3f8f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62a0bf3f8f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62a0bf3f8f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62a0bf3f8f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62a0bf3f8f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want people to play your game, it needs to be a good game. Generally, people don’t often excuse games or even some other forms of entertainment just because someone set out to do something good. But people will watch or play games with a “bad” message if it’s fun and the parts work together. There’s a reason people play Grand Theft Auto.</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62a0bf3f8f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62a0bf3f8f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going to show 1 game that fails at these elements, talk about why it fails and then a game, migration or not, that does it well and why. You may even find games that lack attention to one of these elements, but generally, the others are strong enough to make it viable. </a:t>
            </a:r>
            <a:endParaRPr/>
          </a:p>
          <a:p>
            <a:pPr marL="0" lvl="0" indent="0" algn="l" rtl="0">
              <a:spcBef>
                <a:spcPts val="0"/>
              </a:spcBef>
              <a:spcAft>
                <a:spcPts val="0"/>
              </a:spcAft>
              <a:buNone/>
            </a:pPr>
            <a:r>
              <a:rPr lang="en"/>
              <a:t>Also, I’ve used the term medium, because I am trying not to make this computer game specific. [Could apply to board, card, tabletop, and physical games]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62a0bf3f8f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62a0bf3f8f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62a0bf3f8f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62a0bf3f8f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Beige MS Paint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62a0bf3f8f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62a0bf3f8f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Despite their different art and music styles, these games have something in common: they were created by teams of only 1 or a few people (though minecraft now has community support). As a bonus, they are all indie games and most were developed with a low or no budget.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2a0bf3f8f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2a0bf3f8f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62a0bf3f8f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62a0bf3f8f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Ludonarrative dissonance (gameplay is at odds with the story) was the biggest hurdle. If you’re going to create a game to garner empathy, don’t make the character a cog.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2a0bf3f8f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2a0bf3f8f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Another problem that was not part of cloud chasers, but I find a lot in empathy/education games is the content being divorced from play. This game did tell a story, but tried to shoehorn other educational information in a way that was divorced from the game and it felt like there were 2 sides. A fun and a learning.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2a0bf3f8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2a0bf3f8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62a0bf3f8f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62a0bf3f8f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Linear vs non-linear. Two extremes.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62a0bf3f8f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62a0bf3f8f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happens in propaganda games: in an effort to further your cause you distort real data and also make your characters less human.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62a0bf3f8f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62a0bf3f8f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62a0bf3f8f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62a0bf3f8f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62a0bf3f8f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62a0bf3f8f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 is the most difficult category to qualify. How do you describe fun?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62a0bf3f8f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62a0bf3f8f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Nearly as fun as the sexual harassment/ethics training we do. Had no time to get attached to the characters. No indications what choices were right or wrong. Content was divorced from play.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62a0bf3f8f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62a0bf3f8f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PLOT</a:t>
            </a:r>
            <a:endParaRPr/>
          </a:p>
          <a:p>
            <a:pPr marL="0" lvl="0" indent="0" algn="l" rtl="0">
              <a:spcBef>
                <a:spcPts val="0"/>
              </a:spcBef>
              <a:spcAft>
                <a:spcPts val="0"/>
              </a:spcAft>
              <a:buNone/>
            </a:pPr>
            <a:r>
              <a:rPr lang="en"/>
              <a:t>“But then other things start to happen in the middle of the monotony. A man with an incurable illness is trying to smuggle his medication. A drug smuggler offers a bribe to avoid a search. It's more than the fine if you screw up. Do you let him through? A known criminal has all the correct paperwork in place. Do you let HIM through? A pleading mother is missing her permit and begs to be reunited with her family, at the cost of a meal for your own. Soon the questions about loyalty, racism and ethics become a constant barrage and your methods and motives are forced into uncomfortable places. The world hinges on your stamp.” -Anonymous Commenter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2a0bf3f8f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2a0bf3f8f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62a0bf3f8f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62a0bf3f8f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2a0bf3f8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2a0bf3f8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2a0bf3f8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2a0bf3f8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2a0bf3f8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2a0bf3f8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2a0bf3f8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2a0bf3f8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2a0bf3f8f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2a0bf3f8f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56" name="Google Shape;56;p14"/>
          <p:cNvGrpSpPr/>
          <p:nvPr/>
        </p:nvGrpSpPr>
        <p:grpSpPr>
          <a:xfrm>
            <a:off x="0" y="-7088"/>
            <a:ext cx="8661398" cy="5150588"/>
            <a:chOff x="0" y="-7088"/>
            <a:chExt cx="8661398" cy="5150588"/>
          </a:xfrm>
        </p:grpSpPr>
        <p:sp>
          <p:nvSpPr>
            <p:cNvPr id="57" name="Google Shape;57;p14"/>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59" name="Google Shape;59;p14"/>
          <p:cNvGrpSpPr/>
          <p:nvPr/>
        </p:nvGrpSpPr>
        <p:grpSpPr>
          <a:xfrm rot="10800000" flipH="1">
            <a:off x="1" y="1090763"/>
            <a:ext cx="8847502" cy="2961974"/>
            <a:chOff x="-8178042" y="-4493254"/>
            <a:chExt cx="19483597" cy="6522736"/>
          </a:xfrm>
        </p:grpSpPr>
        <p:sp>
          <p:nvSpPr>
            <p:cNvPr id="60" name="Google Shape;60;p14"/>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61" name="Google Shape;61;p14"/>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62" name="Google Shape;62;p14"/>
          <p:cNvGrpSpPr/>
          <p:nvPr/>
        </p:nvGrpSpPr>
        <p:grpSpPr>
          <a:xfrm>
            <a:off x="3677236" y="4278349"/>
            <a:ext cx="5480828" cy="432996"/>
            <a:chOff x="5582265" y="4646738"/>
            <a:chExt cx="5480828" cy="432996"/>
          </a:xfrm>
        </p:grpSpPr>
        <p:sp>
          <p:nvSpPr>
            <p:cNvPr id="63" name="Google Shape;63;p14"/>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 name="Google Shape;64;p14"/>
            <p:cNvGrpSpPr/>
            <p:nvPr/>
          </p:nvGrpSpPr>
          <p:grpSpPr>
            <a:xfrm flipH="1">
              <a:off x="5585232" y="4646738"/>
              <a:ext cx="5477861" cy="304551"/>
              <a:chOff x="-24158748" y="330075"/>
              <a:chExt cx="30568423" cy="1699506"/>
            </a:xfrm>
          </p:grpSpPr>
          <p:sp>
            <p:nvSpPr>
              <p:cNvPr id="65" name="Google Shape;65;p14"/>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4"/>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7" name="Google Shape;67;p14"/>
          <p:cNvSpPr txBox="1">
            <a:spLocks noGrp="1"/>
          </p:cNvSpPr>
          <p:nvPr>
            <p:ph type="ctrTitle"/>
          </p:nvPr>
        </p:nvSpPr>
        <p:spPr>
          <a:xfrm>
            <a:off x="685800" y="1090750"/>
            <a:ext cx="5367900" cy="2961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5"/>
          <p:cNvGrpSpPr/>
          <p:nvPr/>
        </p:nvGrpSpPr>
        <p:grpSpPr>
          <a:xfrm>
            <a:off x="6946842" y="4472723"/>
            <a:ext cx="2202830" cy="670795"/>
            <a:chOff x="5575242" y="4472723"/>
            <a:chExt cx="2202830" cy="670795"/>
          </a:xfrm>
        </p:grpSpPr>
        <p:sp>
          <p:nvSpPr>
            <p:cNvPr id="71" name="Google Shape;71;p1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15"/>
            <p:cNvGrpSpPr/>
            <p:nvPr/>
          </p:nvGrpSpPr>
          <p:grpSpPr>
            <a:xfrm flipH="1">
              <a:off x="5734850" y="4472723"/>
              <a:ext cx="2040837" cy="670795"/>
              <a:chOff x="1297954" y="330075"/>
              <a:chExt cx="5169293" cy="1699506"/>
            </a:xfrm>
          </p:grpSpPr>
          <p:sp>
            <p:nvSpPr>
              <p:cNvPr id="73" name="Google Shape;73;p1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 name="Google Shape;75;p15"/>
            <p:cNvGrpSpPr/>
            <p:nvPr/>
          </p:nvGrpSpPr>
          <p:grpSpPr>
            <a:xfrm flipH="1">
              <a:off x="5578209" y="4646738"/>
              <a:ext cx="2199863" cy="304563"/>
              <a:chOff x="-5827153" y="330075"/>
              <a:chExt cx="12276019" cy="1699569"/>
            </a:xfrm>
          </p:grpSpPr>
          <p:sp>
            <p:nvSpPr>
              <p:cNvPr id="76" name="Google Shape;76;p1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8" name="Google Shape;78;p15"/>
          <p:cNvGrpSpPr/>
          <p:nvPr/>
        </p:nvGrpSpPr>
        <p:grpSpPr>
          <a:xfrm rot="10800000">
            <a:off x="-8" y="-2"/>
            <a:ext cx="2202830" cy="670795"/>
            <a:chOff x="5575242" y="4472723"/>
            <a:chExt cx="2202830" cy="670795"/>
          </a:xfrm>
        </p:grpSpPr>
        <p:sp>
          <p:nvSpPr>
            <p:cNvPr id="79" name="Google Shape;79;p15"/>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 name="Google Shape;80;p15"/>
            <p:cNvGrpSpPr/>
            <p:nvPr/>
          </p:nvGrpSpPr>
          <p:grpSpPr>
            <a:xfrm flipH="1">
              <a:off x="5734850" y="4472723"/>
              <a:ext cx="2040837" cy="670795"/>
              <a:chOff x="1297954" y="330075"/>
              <a:chExt cx="5169293" cy="1699506"/>
            </a:xfrm>
          </p:grpSpPr>
          <p:sp>
            <p:nvSpPr>
              <p:cNvPr id="81" name="Google Shape;81;p1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 name="Google Shape;83;p15"/>
            <p:cNvGrpSpPr/>
            <p:nvPr/>
          </p:nvGrpSpPr>
          <p:grpSpPr>
            <a:xfrm flipH="1">
              <a:off x="5578209" y="4646738"/>
              <a:ext cx="2199863" cy="304563"/>
              <a:chOff x="-5827153" y="330075"/>
              <a:chExt cx="12276019" cy="1699569"/>
            </a:xfrm>
          </p:grpSpPr>
          <p:sp>
            <p:nvSpPr>
              <p:cNvPr id="84" name="Google Shape;84;p15"/>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5"/>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6"/>
        <p:cNvGrpSpPr/>
        <p:nvPr/>
      </p:nvGrpSpPr>
      <p:grpSpPr>
        <a:xfrm>
          <a:off x="0" y="0"/>
          <a:ext cx="0" cy="0"/>
          <a:chOff x="0" y="0"/>
          <a:chExt cx="0" cy="0"/>
        </a:xfrm>
      </p:grpSpPr>
      <p:grpSp>
        <p:nvGrpSpPr>
          <p:cNvPr id="87" name="Google Shape;87;p16"/>
          <p:cNvGrpSpPr/>
          <p:nvPr/>
        </p:nvGrpSpPr>
        <p:grpSpPr>
          <a:xfrm>
            <a:off x="-4" y="41"/>
            <a:ext cx="7072430" cy="1327314"/>
            <a:chOff x="-4" y="41"/>
            <a:chExt cx="7072430" cy="1327314"/>
          </a:xfrm>
        </p:grpSpPr>
        <p:sp>
          <p:nvSpPr>
            <p:cNvPr id="88" name="Google Shape;88;p16"/>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89" name="Google Shape;89;p16"/>
            <p:cNvGrpSpPr/>
            <p:nvPr/>
          </p:nvGrpSpPr>
          <p:grpSpPr>
            <a:xfrm rot="10800000" flipH="1">
              <a:off x="3" y="41"/>
              <a:ext cx="6756168" cy="1327314"/>
              <a:chOff x="-2168138" y="330075"/>
              <a:chExt cx="8650663" cy="1699506"/>
            </a:xfrm>
          </p:grpSpPr>
          <p:sp>
            <p:nvSpPr>
              <p:cNvPr id="90" name="Google Shape;90;p16"/>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91" name="Google Shape;91;p16"/>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92" name="Google Shape;92;p16"/>
            <p:cNvGrpSpPr/>
            <p:nvPr/>
          </p:nvGrpSpPr>
          <p:grpSpPr>
            <a:xfrm rot="10800000" flipH="1">
              <a:off x="-4" y="381008"/>
              <a:ext cx="7072430" cy="771743"/>
              <a:chOff x="-9092084" y="330075"/>
              <a:chExt cx="15574609" cy="1699501"/>
            </a:xfrm>
          </p:grpSpPr>
          <p:sp>
            <p:nvSpPr>
              <p:cNvPr id="93" name="Google Shape;93;p16"/>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94" name="Google Shape;94;p16"/>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grpSp>
        <p:nvGrpSpPr>
          <p:cNvPr id="95" name="Google Shape;95;p16"/>
          <p:cNvGrpSpPr/>
          <p:nvPr/>
        </p:nvGrpSpPr>
        <p:grpSpPr>
          <a:xfrm>
            <a:off x="6946842" y="4472723"/>
            <a:ext cx="2202830" cy="670795"/>
            <a:chOff x="5575242" y="4472723"/>
            <a:chExt cx="2202830" cy="670795"/>
          </a:xfrm>
        </p:grpSpPr>
        <p:sp>
          <p:nvSpPr>
            <p:cNvPr id="96" name="Google Shape;96;p16"/>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 name="Google Shape;97;p16"/>
            <p:cNvGrpSpPr/>
            <p:nvPr/>
          </p:nvGrpSpPr>
          <p:grpSpPr>
            <a:xfrm flipH="1">
              <a:off x="5734850" y="4472723"/>
              <a:ext cx="2040837" cy="670795"/>
              <a:chOff x="1297954" y="330075"/>
              <a:chExt cx="5169293" cy="1699506"/>
            </a:xfrm>
          </p:grpSpPr>
          <p:sp>
            <p:nvSpPr>
              <p:cNvPr id="98" name="Google Shape;98;p16"/>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0" name="Google Shape;100;p16"/>
            <p:cNvGrpSpPr/>
            <p:nvPr/>
          </p:nvGrpSpPr>
          <p:grpSpPr>
            <a:xfrm flipH="1">
              <a:off x="5578209" y="4646738"/>
              <a:ext cx="2199863" cy="304563"/>
              <a:chOff x="-5827153" y="330075"/>
              <a:chExt cx="12276019" cy="1699569"/>
            </a:xfrm>
          </p:grpSpPr>
          <p:sp>
            <p:nvSpPr>
              <p:cNvPr id="101" name="Google Shape;101;p1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6"/>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3" name="Google Shape;103;p16"/>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104" name="Google Shape;104;p16"/>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lgn="l" rtl="0">
              <a:lnSpc>
                <a:spcPct val="100000"/>
              </a:lnSpc>
              <a:spcBef>
                <a:spcPts val="600"/>
              </a:spcBef>
              <a:spcAft>
                <a:spcPts val="0"/>
              </a:spcAft>
              <a:buSzPts val="2400"/>
              <a:buChar char="▰"/>
              <a:defRPr/>
            </a:lvl1pPr>
            <a:lvl2pPr marL="914400" lvl="1" indent="-381000" algn="l" rtl="0">
              <a:lnSpc>
                <a:spcPct val="100000"/>
              </a:lnSpc>
              <a:spcBef>
                <a:spcPts val="1000"/>
              </a:spcBef>
              <a:spcAft>
                <a:spcPts val="0"/>
              </a:spcAft>
              <a:buSzPts val="2400"/>
              <a:buChar char="▻"/>
              <a:defRPr/>
            </a:lvl2pPr>
            <a:lvl3pPr marL="1371600" lvl="2" indent="-381000" algn="l" rtl="0">
              <a:lnSpc>
                <a:spcPct val="100000"/>
              </a:lnSpc>
              <a:spcBef>
                <a:spcPts val="1000"/>
              </a:spcBef>
              <a:spcAft>
                <a:spcPts val="0"/>
              </a:spcAft>
              <a:buSzPts val="2400"/>
              <a:buChar char="▻"/>
              <a:defRPr/>
            </a:lvl3pPr>
            <a:lvl4pPr marL="1828800" lvl="3" indent="-381000" algn="l" rtl="0">
              <a:lnSpc>
                <a:spcPct val="100000"/>
              </a:lnSpc>
              <a:spcBef>
                <a:spcPts val="1000"/>
              </a:spcBef>
              <a:spcAft>
                <a:spcPts val="0"/>
              </a:spcAft>
              <a:buSzPts val="2400"/>
              <a:buChar char="▻"/>
              <a:defRPr/>
            </a:lvl4pPr>
            <a:lvl5pPr marL="2286000" lvl="4" indent="-381000" algn="l" rtl="0">
              <a:lnSpc>
                <a:spcPct val="100000"/>
              </a:lnSpc>
              <a:spcBef>
                <a:spcPts val="1000"/>
              </a:spcBef>
              <a:spcAft>
                <a:spcPts val="0"/>
              </a:spcAft>
              <a:buSzPts val="2400"/>
              <a:buChar char="▻"/>
              <a:defRPr/>
            </a:lvl5pPr>
            <a:lvl6pPr marL="2743200" lvl="5" indent="-381000" algn="l" rtl="0">
              <a:lnSpc>
                <a:spcPct val="100000"/>
              </a:lnSpc>
              <a:spcBef>
                <a:spcPts val="1000"/>
              </a:spcBef>
              <a:spcAft>
                <a:spcPts val="0"/>
              </a:spcAft>
              <a:buSzPts val="2400"/>
              <a:buChar char="▻"/>
              <a:defRPr/>
            </a:lvl6pPr>
            <a:lvl7pPr marL="3200400" lvl="6" indent="-381000" algn="l" rtl="0">
              <a:lnSpc>
                <a:spcPct val="100000"/>
              </a:lnSpc>
              <a:spcBef>
                <a:spcPts val="1000"/>
              </a:spcBef>
              <a:spcAft>
                <a:spcPts val="0"/>
              </a:spcAft>
              <a:buSzPts val="2400"/>
              <a:buChar char="▻"/>
              <a:defRPr/>
            </a:lvl7pPr>
            <a:lvl8pPr marL="3657600" lvl="7" indent="-381000" algn="l" rtl="0">
              <a:lnSpc>
                <a:spcPct val="100000"/>
              </a:lnSpc>
              <a:spcBef>
                <a:spcPts val="1000"/>
              </a:spcBef>
              <a:spcAft>
                <a:spcPts val="0"/>
              </a:spcAft>
              <a:buSzPts val="2400"/>
              <a:buChar char="▻"/>
              <a:defRPr/>
            </a:lvl8pPr>
            <a:lvl9pPr marL="4114800" lvl="8" indent="-381000" algn="l" rtl="0">
              <a:lnSpc>
                <a:spcPct val="100000"/>
              </a:lnSpc>
              <a:spcBef>
                <a:spcPts val="1000"/>
              </a:spcBef>
              <a:spcAft>
                <a:spcPts val="1000"/>
              </a:spcAft>
              <a:buSzPts val="2400"/>
              <a:buChar char="▻"/>
              <a:defRPr/>
            </a:lvl9pPr>
          </a:lstStyle>
          <a:p>
            <a:endParaRPr/>
          </a:p>
        </p:txBody>
      </p:sp>
      <p:sp>
        <p:nvSpPr>
          <p:cNvPr id="105" name="Google Shape;105;p16"/>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Font typeface="Raleway"/>
              <a:buNone/>
              <a:defRPr sz="4800">
                <a:latin typeface="Raleway"/>
                <a:ea typeface="Raleway"/>
                <a:cs typeface="Raleway"/>
                <a:sym typeface="Ralew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2" name="Google Shape;112;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 name="Google Shape;11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14141"/>
        </a:solidFill>
        <a:effectLst/>
      </p:bgPr>
    </p:bg>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0" y="2150850"/>
            <a:ext cx="9144000" cy="841800"/>
          </a:xfrm>
          <a:prstGeom prst="rect">
            <a:avLst/>
          </a:prstGeom>
          <a:solidFill>
            <a:srgbClr val="FFFFFF">
              <a:alpha val="76920"/>
            </a:srgbClr>
          </a:solid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6" name="Google Shape;11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0" name="Google Shape;12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4" name="Google Shape;124;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5" name="Google Shape;12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2" name="Google Shape;13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5" name="Google Shape;1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Google Shape;137;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9" name="Google Shape;139;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 name="Google Shape;140;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1" name="Google Shape;1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sp>
        <p:nvSpPr>
          <p:cNvPr id="143" name="Google Shape;143;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4" name="Google Shape;14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14141"/>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hasCustomPrompt="1"/>
          </p:nvPr>
        </p:nvSpPr>
        <p:spPr>
          <a:xfrm>
            <a:off x="0" y="1106125"/>
            <a:ext cx="9144000" cy="1963500"/>
          </a:xfrm>
          <a:prstGeom prst="rect">
            <a:avLst/>
          </a:prstGeom>
          <a:solidFill>
            <a:srgbClr val="FFFFFF">
              <a:alpha val="76920"/>
            </a:srgbClr>
          </a:solidFill>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 name="Google Shape;147;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8" name="Google Shape;14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2pPr>
            <a:lvl3pPr marR="0" lvl="2"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3pPr>
            <a:lvl4pPr marR="0" lvl="3"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4pPr>
            <a:lvl5pPr marR="0" lvl="4"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5pPr>
            <a:lvl6pPr marR="0" lvl="5"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6pPr>
            <a:lvl7pPr marR="0" lvl="6"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7pPr>
            <a:lvl8pPr marR="0" lvl="7"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8pPr>
            <a:lvl9pPr marR="0" lvl="8"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9pPr>
          </a:lstStyle>
          <a:p>
            <a:endParaRPr/>
          </a:p>
        </p:txBody>
      </p:sp>
      <p:sp>
        <p:nvSpPr>
          <p:cNvPr id="52" name="Google Shape;52;p13"/>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endParaRPr/>
          </a:p>
        </p:txBody>
      </p:sp>
      <p:sp>
        <p:nvSpPr>
          <p:cNvPr id="53" name="Google Shape;53;p1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8" name="Google Shape;108;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Droid Serif"/>
              <a:buChar char="●"/>
              <a:defRPr sz="1800">
                <a:solidFill>
                  <a:schemeClr val="dk2"/>
                </a:solidFill>
                <a:latin typeface="Droid Serif"/>
                <a:ea typeface="Droid Serif"/>
                <a:cs typeface="Droid Serif"/>
                <a:sym typeface="Droid Serif"/>
              </a:defRPr>
            </a:lvl1pPr>
            <a:lvl2pPr marL="914400" lvl="1"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2pPr>
            <a:lvl3pPr marL="1371600" lvl="2"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3pPr>
            <a:lvl4pPr marL="1828800" lvl="3"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4pPr>
            <a:lvl5pPr marL="2286000" lvl="4"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5pPr>
            <a:lvl6pPr marL="2743200" lvl="5"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6pPr>
            <a:lvl7pPr marL="3200400" lvl="6"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7pPr>
            <a:lvl8pPr marL="3657600" lvl="7" indent="-317500" rtl="0">
              <a:lnSpc>
                <a:spcPct val="115000"/>
              </a:lnSpc>
              <a:spcBef>
                <a:spcPts val="1600"/>
              </a:spcBef>
              <a:spcAft>
                <a:spcPts val="0"/>
              </a:spcAft>
              <a:buClr>
                <a:schemeClr val="dk2"/>
              </a:buClr>
              <a:buSzPts val="1400"/>
              <a:buFont typeface="Droid Serif"/>
              <a:buChar char="○"/>
              <a:defRPr>
                <a:solidFill>
                  <a:schemeClr val="dk2"/>
                </a:solidFill>
                <a:latin typeface="Droid Serif"/>
                <a:ea typeface="Droid Serif"/>
                <a:cs typeface="Droid Serif"/>
                <a:sym typeface="Droid Serif"/>
              </a:defRPr>
            </a:lvl8pPr>
            <a:lvl9pPr marL="4114800" lvl="8" indent="-317500" rtl="0">
              <a:lnSpc>
                <a:spcPct val="115000"/>
              </a:lnSpc>
              <a:spcBef>
                <a:spcPts val="1600"/>
              </a:spcBef>
              <a:spcAft>
                <a:spcPts val="1600"/>
              </a:spcAft>
              <a:buClr>
                <a:schemeClr val="dk2"/>
              </a:buClr>
              <a:buSzPts val="1400"/>
              <a:buFont typeface="Droid Serif"/>
              <a:buChar char="■"/>
              <a:defRPr>
                <a:solidFill>
                  <a:schemeClr val="dk2"/>
                </a:solidFill>
                <a:latin typeface="Droid Serif"/>
                <a:ea typeface="Droid Serif"/>
                <a:cs typeface="Droid Serif"/>
                <a:sym typeface="Droid Serif"/>
              </a:defRPr>
            </a:lvl9pPr>
          </a:lstStyle>
          <a:p>
            <a:endParaRPr/>
          </a:p>
        </p:txBody>
      </p:sp>
      <p:sp>
        <p:nvSpPr>
          <p:cNvPr id="109" name="Google Shape;10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bbc.com/news/world-middle-east-320576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burymemylove.arte.t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p:nvPr/>
        </p:nvSpPr>
        <p:spPr>
          <a:xfrm>
            <a:off x="444900" y="36225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Fostering Empathy for Latin American Migrants through Game Design</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156" name="Google Shape;156;p29"/>
          <p:cNvPicPr preferRelativeResize="0"/>
          <p:nvPr/>
        </p:nvPicPr>
        <p:blipFill>
          <a:blip r:embed="rId3">
            <a:alphaModFix/>
          </a:blip>
          <a:stretch>
            <a:fillRect/>
          </a:stretch>
        </p:blipFill>
        <p:spPr>
          <a:xfrm>
            <a:off x="528925" y="1954225"/>
            <a:ext cx="2517400" cy="2517400"/>
          </a:xfrm>
          <a:prstGeom prst="rect">
            <a:avLst/>
          </a:prstGeom>
          <a:noFill/>
          <a:ln>
            <a:noFill/>
          </a:ln>
        </p:spPr>
      </p:pic>
      <p:pic>
        <p:nvPicPr>
          <p:cNvPr id="157" name="Google Shape;157;p29"/>
          <p:cNvPicPr preferRelativeResize="0"/>
          <p:nvPr/>
        </p:nvPicPr>
        <p:blipFill>
          <a:blip r:embed="rId4">
            <a:alphaModFix/>
          </a:blip>
          <a:stretch>
            <a:fillRect/>
          </a:stretch>
        </p:blipFill>
        <p:spPr>
          <a:xfrm>
            <a:off x="5793000" y="1954227"/>
            <a:ext cx="2517341" cy="2517400"/>
          </a:xfrm>
          <a:prstGeom prst="rect">
            <a:avLst/>
          </a:prstGeom>
          <a:noFill/>
          <a:ln>
            <a:noFill/>
          </a:ln>
        </p:spPr>
      </p:pic>
      <p:pic>
        <p:nvPicPr>
          <p:cNvPr id="158" name="Google Shape;158;p29"/>
          <p:cNvPicPr preferRelativeResize="0"/>
          <p:nvPr/>
        </p:nvPicPr>
        <p:blipFill>
          <a:blip r:embed="rId5">
            <a:alphaModFix/>
          </a:blip>
          <a:stretch>
            <a:fillRect/>
          </a:stretch>
        </p:blipFill>
        <p:spPr>
          <a:xfrm>
            <a:off x="3093400" y="2083349"/>
            <a:ext cx="2651600" cy="2343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19" name="Google Shape;219;p38"/>
          <p:cNvSpPr txBox="1"/>
          <p:nvPr/>
        </p:nvSpPr>
        <p:spPr>
          <a:xfrm>
            <a:off x="514450" y="83625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That’s okay too! It might help to think about your work being translated, first, into a more familiar media.</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9"/>
          <p:cNvPicPr preferRelativeResize="0"/>
          <p:nvPr/>
        </p:nvPicPr>
        <p:blipFill>
          <a:blip r:embed="rId3">
            <a:alphaModFix/>
          </a:blip>
          <a:stretch>
            <a:fillRect/>
          </a:stretch>
        </p:blipFill>
        <p:spPr>
          <a:xfrm>
            <a:off x="130150" y="3230450"/>
            <a:ext cx="2286550" cy="1835200"/>
          </a:xfrm>
          <a:prstGeom prst="rect">
            <a:avLst/>
          </a:prstGeom>
          <a:noFill/>
          <a:ln>
            <a:noFill/>
          </a:ln>
        </p:spPr>
      </p:pic>
      <p:pic>
        <p:nvPicPr>
          <p:cNvPr id="225" name="Google Shape;225;p39"/>
          <p:cNvPicPr preferRelativeResize="0"/>
          <p:nvPr/>
        </p:nvPicPr>
        <p:blipFill>
          <a:blip r:embed="rId4">
            <a:alphaModFix/>
          </a:blip>
          <a:stretch>
            <a:fillRect/>
          </a:stretch>
        </p:blipFill>
        <p:spPr>
          <a:xfrm rot="-433897">
            <a:off x="633425" y="358075"/>
            <a:ext cx="2003424" cy="24361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40"/>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31" name="Google Shape;231;p40"/>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232" name="Google Shape;232;p40"/>
          <p:cNvPicPr preferRelativeResize="0"/>
          <p:nvPr/>
        </p:nvPicPr>
        <p:blipFill>
          <a:blip r:embed="rId4">
            <a:alphaModFix/>
          </a:blip>
          <a:stretch>
            <a:fillRect/>
          </a:stretch>
        </p:blipFill>
        <p:spPr>
          <a:xfrm rot="-433897">
            <a:off x="633425" y="358075"/>
            <a:ext cx="2003424" cy="2436173"/>
          </a:xfrm>
          <a:prstGeom prst="rect">
            <a:avLst/>
          </a:prstGeom>
          <a:noFill/>
          <a:ln>
            <a:noFill/>
          </a:ln>
        </p:spPr>
      </p:pic>
      <p:pic>
        <p:nvPicPr>
          <p:cNvPr id="233" name="Google Shape;233;p40"/>
          <p:cNvPicPr preferRelativeResize="0"/>
          <p:nvPr/>
        </p:nvPicPr>
        <p:blipFill>
          <a:blip r:embed="rId5">
            <a:alphaModFix/>
          </a:blip>
          <a:stretch>
            <a:fillRect/>
          </a:stretch>
        </p:blipFill>
        <p:spPr>
          <a:xfrm>
            <a:off x="3005725" y="241675"/>
            <a:ext cx="3349639" cy="2275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1"/>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39" name="Google Shape;239;p41"/>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240" name="Google Shape;240;p41"/>
          <p:cNvPicPr preferRelativeResize="0"/>
          <p:nvPr/>
        </p:nvPicPr>
        <p:blipFill>
          <a:blip r:embed="rId4">
            <a:alphaModFix/>
          </a:blip>
          <a:stretch>
            <a:fillRect/>
          </a:stretch>
        </p:blipFill>
        <p:spPr>
          <a:xfrm rot="-433897">
            <a:off x="633425" y="358075"/>
            <a:ext cx="2003424" cy="2436173"/>
          </a:xfrm>
          <a:prstGeom prst="rect">
            <a:avLst/>
          </a:prstGeom>
          <a:noFill/>
          <a:ln>
            <a:noFill/>
          </a:ln>
        </p:spPr>
      </p:pic>
      <p:pic>
        <p:nvPicPr>
          <p:cNvPr id="241" name="Google Shape;241;p41"/>
          <p:cNvPicPr preferRelativeResize="0"/>
          <p:nvPr/>
        </p:nvPicPr>
        <p:blipFill>
          <a:blip r:embed="rId5">
            <a:alphaModFix/>
          </a:blip>
          <a:stretch>
            <a:fillRect/>
          </a:stretch>
        </p:blipFill>
        <p:spPr>
          <a:xfrm>
            <a:off x="3005725" y="241675"/>
            <a:ext cx="3349639" cy="2275700"/>
          </a:xfrm>
          <a:prstGeom prst="rect">
            <a:avLst/>
          </a:prstGeom>
          <a:noFill/>
          <a:ln>
            <a:noFill/>
          </a:ln>
        </p:spPr>
      </p:pic>
      <p:pic>
        <p:nvPicPr>
          <p:cNvPr id="242" name="Google Shape;242;p41"/>
          <p:cNvPicPr preferRelativeResize="0"/>
          <p:nvPr/>
        </p:nvPicPr>
        <p:blipFill>
          <a:blip r:embed="rId6">
            <a:alphaModFix/>
          </a:blip>
          <a:stretch>
            <a:fillRect/>
          </a:stretch>
        </p:blipFill>
        <p:spPr>
          <a:xfrm rot="-347888">
            <a:off x="3090475" y="2688150"/>
            <a:ext cx="5310901" cy="194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48" name="Google Shape;248;p42"/>
          <p:cNvSpPr txBox="1"/>
          <p:nvPr/>
        </p:nvSpPr>
        <p:spPr>
          <a:xfrm>
            <a:off x="214150" y="836250"/>
            <a:ext cx="85545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What’s different about the game </a:t>
            </a:r>
            <a:endParaRPr sz="3600">
              <a:latin typeface="Spectral"/>
              <a:ea typeface="Spectral"/>
              <a:cs typeface="Spectral"/>
              <a:sym typeface="Spectral"/>
            </a:endParaRPr>
          </a:p>
          <a:p>
            <a:pPr marL="0" lvl="0" indent="0" algn="ctr" rtl="0">
              <a:spcBef>
                <a:spcPts val="0"/>
              </a:spcBef>
              <a:spcAft>
                <a:spcPts val="0"/>
              </a:spcAft>
              <a:buNone/>
            </a:pPr>
            <a:r>
              <a:rPr lang="en" sz="3600">
                <a:latin typeface="Spectral"/>
                <a:ea typeface="Spectral"/>
                <a:cs typeface="Spectral"/>
                <a:sym typeface="Spectral"/>
              </a:rPr>
              <a:t>from the other two, is that it gives </a:t>
            </a:r>
            <a:endParaRPr sz="3600">
              <a:latin typeface="Spectral"/>
              <a:ea typeface="Spectral"/>
              <a:cs typeface="Spectral"/>
              <a:sym typeface="Spectral"/>
            </a:endParaRPr>
          </a:p>
          <a:p>
            <a:pPr marL="0" lvl="0" indent="0" algn="ctr" rtl="0">
              <a:spcBef>
                <a:spcPts val="0"/>
              </a:spcBef>
              <a:spcAft>
                <a:spcPts val="0"/>
              </a:spcAft>
              <a:buNone/>
            </a:pPr>
            <a:r>
              <a:rPr lang="en" sz="3600">
                <a:latin typeface="Spectral"/>
                <a:ea typeface="Spectral"/>
                <a:cs typeface="Spectral"/>
                <a:sym typeface="Spectral"/>
              </a:rPr>
              <a:t>the player choices. </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3"/>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54" name="Google Shape;254;p43"/>
          <p:cNvSpPr txBox="1"/>
          <p:nvPr/>
        </p:nvSpPr>
        <p:spPr>
          <a:xfrm>
            <a:off x="214150" y="836250"/>
            <a:ext cx="85545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1828800" lvl="0" indent="457200" algn="r" rtl="0">
              <a:spcBef>
                <a:spcPts val="0"/>
              </a:spcBef>
              <a:spcAft>
                <a:spcPts val="0"/>
              </a:spcAft>
              <a:buNone/>
            </a:pPr>
            <a:r>
              <a:rPr lang="en" sz="3600">
                <a:latin typeface="Spectral"/>
                <a:ea typeface="Spectral"/>
                <a:cs typeface="Spectral"/>
                <a:sym typeface="Spectral"/>
              </a:rPr>
              <a:t>Immersion can happen in a novel or film, but for choice </a:t>
            </a:r>
            <a:endParaRPr sz="3600">
              <a:latin typeface="Spectral"/>
              <a:ea typeface="Spectral"/>
              <a:cs typeface="Spectral"/>
              <a:sym typeface="Spectral"/>
            </a:endParaRPr>
          </a:p>
          <a:p>
            <a:pPr marL="1828800" lvl="0" indent="457200" algn="r" rtl="0">
              <a:spcBef>
                <a:spcPts val="0"/>
              </a:spcBef>
              <a:spcAft>
                <a:spcPts val="0"/>
              </a:spcAft>
              <a:buNone/>
            </a:pPr>
            <a:r>
              <a:rPr lang="en" sz="3600">
                <a:latin typeface="Spectral"/>
                <a:ea typeface="Spectral"/>
                <a:cs typeface="Spectral"/>
                <a:sym typeface="Spectral"/>
              </a:rPr>
              <a:t>and interactivity, you need something more gamelike.</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4"/>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60" name="Google Shape;260;p44"/>
          <p:cNvSpPr txBox="1"/>
          <p:nvPr/>
        </p:nvSpPr>
        <p:spPr>
          <a:xfrm>
            <a:off x="389350" y="522825"/>
            <a:ext cx="8167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3600" u="sng">
                <a:solidFill>
                  <a:schemeClr val="hlink"/>
                </a:solidFill>
                <a:hlinkClick r:id="rId4"/>
              </a:rPr>
              <a:t>BBC’s The Syrian Adventure: </a:t>
            </a:r>
            <a:endParaRPr sz="3600"/>
          </a:p>
          <a:p>
            <a:pPr marL="0" lvl="0" indent="0" algn="ctr" rtl="0">
              <a:spcBef>
                <a:spcPts val="0"/>
              </a:spcBef>
              <a:spcAft>
                <a:spcPts val="0"/>
              </a:spcAft>
              <a:buNone/>
            </a:pPr>
            <a:r>
              <a:rPr lang="en" sz="3600" u="sng">
                <a:solidFill>
                  <a:schemeClr val="hlink"/>
                </a:solidFill>
                <a:hlinkClick r:id="rId4"/>
              </a:rPr>
              <a:t>Choose your Own Escape Route</a:t>
            </a:r>
            <a:endParaRPr sz="3600"/>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5"/>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66" name="Google Shape;266;p45"/>
          <p:cNvSpPr txBox="1"/>
          <p:nvPr/>
        </p:nvSpPr>
        <p:spPr>
          <a:xfrm>
            <a:off x="389350" y="522825"/>
            <a:ext cx="8167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3600" u="sng">
                <a:solidFill>
                  <a:schemeClr val="hlink"/>
                </a:solidFill>
                <a:hlinkClick r:id="rId4"/>
              </a:rPr>
              <a:t>Bury Me, My Love</a:t>
            </a:r>
            <a:endParaRPr sz="3600"/>
          </a:p>
          <a:p>
            <a:pPr marL="0" lvl="0" indent="0" algn="ctr" rtl="0">
              <a:spcBef>
                <a:spcPts val="0"/>
              </a:spcBef>
              <a:spcAft>
                <a:spcPts val="0"/>
              </a:spcAft>
              <a:buNone/>
            </a:pPr>
            <a:endParaRPr sz="2400"/>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6"/>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72" name="Google Shape;272;p46"/>
          <p:cNvSpPr txBox="1"/>
          <p:nvPr/>
        </p:nvSpPr>
        <p:spPr>
          <a:xfrm>
            <a:off x="389350" y="522825"/>
            <a:ext cx="8167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3600"/>
              <a:t>What do game designers mean </a:t>
            </a:r>
            <a:endParaRPr sz="3600"/>
          </a:p>
          <a:p>
            <a:pPr marL="0" lvl="0" indent="0" algn="ctr" rtl="0">
              <a:spcBef>
                <a:spcPts val="0"/>
              </a:spcBef>
              <a:spcAft>
                <a:spcPts val="0"/>
              </a:spcAft>
              <a:buNone/>
            </a:pPr>
            <a:r>
              <a:rPr lang="en" sz="3600"/>
              <a:t>by empathy?</a:t>
            </a:r>
            <a:endParaRPr sz="3600"/>
          </a:p>
          <a:p>
            <a:pPr marL="0" lvl="0" indent="0" algn="ctr" rtl="0">
              <a:spcBef>
                <a:spcPts val="0"/>
              </a:spcBef>
              <a:spcAft>
                <a:spcPts val="0"/>
              </a:spcAft>
              <a:buNone/>
            </a:pPr>
            <a:endParaRPr sz="3600"/>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7"/>
          <p:cNvSpPr txBox="1">
            <a:spLocks noGrp="1"/>
          </p:cNvSpPr>
          <p:nvPr>
            <p:ph type="ctrTitle"/>
          </p:nvPr>
        </p:nvSpPr>
        <p:spPr>
          <a:xfrm>
            <a:off x="685799" y="1090750"/>
            <a:ext cx="6142800" cy="2961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a:t>Empathy &amp; Games</a:t>
            </a:r>
            <a:endParaRPr/>
          </a:p>
        </p:txBody>
      </p:sp>
      <p:sp>
        <p:nvSpPr>
          <p:cNvPr id="278" name="Google Shape;278;p47"/>
          <p:cNvSpPr txBox="1"/>
          <p:nvPr/>
        </p:nvSpPr>
        <p:spPr>
          <a:xfrm>
            <a:off x="4056076" y="4282582"/>
            <a:ext cx="4991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Christopher Ball, PhD / Department of Journalism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64" name="Google Shape;164;p30"/>
          <p:cNvSpPr txBox="1"/>
          <p:nvPr/>
        </p:nvSpPr>
        <p:spPr>
          <a:xfrm>
            <a:off x="1361850" y="1082425"/>
            <a:ext cx="64203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Over the next two years, we will explore a convergence of scholarship &amp; design.</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48"/>
          <p:cNvGrpSpPr/>
          <p:nvPr/>
        </p:nvGrpSpPr>
        <p:grpSpPr>
          <a:xfrm>
            <a:off x="-18894" y="1201"/>
            <a:ext cx="7370097" cy="5881736"/>
            <a:chOff x="-18894" y="1201"/>
            <a:chExt cx="7370097" cy="5881736"/>
          </a:xfrm>
        </p:grpSpPr>
        <p:grpSp>
          <p:nvGrpSpPr>
            <p:cNvPr id="284" name="Google Shape;284;p48"/>
            <p:cNvGrpSpPr/>
            <p:nvPr/>
          </p:nvGrpSpPr>
          <p:grpSpPr>
            <a:xfrm>
              <a:off x="2006664" y="1201"/>
              <a:ext cx="5344539" cy="5881736"/>
              <a:chOff x="2006664" y="1201"/>
              <a:chExt cx="5344539" cy="5881736"/>
            </a:xfrm>
          </p:grpSpPr>
          <p:sp>
            <p:nvSpPr>
              <p:cNvPr id="285" name="Google Shape;285;p48"/>
              <p:cNvSpPr/>
              <p:nvPr/>
            </p:nvSpPr>
            <p:spPr>
              <a:xfrm flipH="1">
                <a:off x="3304433" y="1784095"/>
                <a:ext cx="4046770" cy="4098842"/>
              </a:xfrm>
              <a:custGeom>
                <a:avLst/>
                <a:gdLst/>
                <a:ahLst/>
                <a:cxnLst/>
                <a:rect l="l" t="t" r="r" b="b"/>
                <a:pathLst>
                  <a:path w="6225800" h="6305911" extrusionOk="0">
                    <a:moveTo>
                      <a:pt x="4867514" y="0"/>
                    </a:moveTo>
                    <a:lnTo>
                      <a:pt x="6038811" y="0"/>
                    </a:lnTo>
                    <a:lnTo>
                      <a:pt x="6225800" y="0"/>
                    </a:lnTo>
                    <a:lnTo>
                      <a:pt x="6225800" y="1"/>
                    </a:lnTo>
                    <a:lnTo>
                      <a:pt x="5938647" y="1"/>
                    </a:lnTo>
                    <a:lnTo>
                      <a:pt x="1358286" y="6305911"/>
                    </a:lnTo>
                    <a:lnTo>
                      <a:pt x="0" y="6305911"/>
                    </a:lnTo>
                    <a:lnTo>
                      <a:pt x="4580361" y="1"/>
                    </a:lnTo>
                    <a:lnTo>
                      <a:pt x="4867514" y="1"/>
                    </a:lnTo>
                    <a:close/>
                  </a:path>
                </a:pathLst>
              </a:cu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6" name="Google Shape;286;p48"/>
              <p:cNvSpPr/>
              <p:nvPr/>
            </p:nvSpPr>
            <p:spPr>
              <a:xfrm flipH="1">
                <a:off x="2006664" y="1201"/>
                <a:ext cx="4046770" cy="4098842"/>
              </a:xfrm>
              <a:custGeom>
                <a:avLst/>
                <a:gdLst/>
                <a:ahLst/>
                <a:cxnLst/>
                <a:rect l="l" t="t" r="r" b="b"/>
                <a:pathLst>
                  <a:path w="6225800" h="6305911" extrusionOk="0">
                    <a:moveTo>
                      <a:pt x="4867514" y="0"/>
                    </a:moveTo>
                    <a:lnTo>
                      <a:pt x="6038811" y="0"/>
                    </a:lnTo>
                    <a:lnTo>
                      <a:pt x="6225800" y="0"/>
                    </a:lnTo>
                    <a:lnTo>
                      <a:pt x="6225800" y="1"/>
                    </a:lnTo>
                    <a:lnTo>
                      <a:pt x="5938647" y="1"/>
                    </a:lnTo>
                    <a:lnTo>
                      <a:pt x="1358286" y="6305911"/>
                    </a:lnTo>
                    <a:lnTo>
                      <a:pt x="0" y="6305911"/>
                    </a:lnTo>
                    <a:lnTo>
                      <a:pt x="4580361" y="1"/>
                    </a:lnTo>
                    <a:lnTo>
                      <a:pt x="4867514" y="1"/>
                    </a:lnTo>
                    <a:close/>
                  </a:path>
                </a:pathLst>
              </a:cu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87" name="Google Shape;287;p48"/>
            <p:cNvSpPr txBox="1"/>
            <p:nvPr/>
          </p:nvSpPr>
          <p:spPr>
            <a:xfrm>
              <a:off x="-18894" y="451420"/>
              <a:ext cx="5567700" cy="115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Condensed"/>
                <a:buNone/>
              </a:pPr>
              <a:r>
                <a:rPr lang="en" sz="4800" b="1" i="0" u="none" strike="noStrike" cap="none">
                  <a:solidFill>
                    <a:srgbClr val="FF9800"/>
                  </a:solidFill>
                  <a:latin typeface="Roboto Condensed"/>
                  <a:ea typeface="Roboto Condensed"/>
                  <a:cs typeface="Roboto Condensed"/>
                  <a:sym typeface="Roboto Condensed"/>
                </a:rPr>
                <a:t>Overview</a:t>
              </a:r>
              <a:endParaRPr/>
            </a:p>
          </p:txBody>
        </p:sp>
      </p:grpSp>
      <p:grpSp>
        <p:nvGrpSpPr>
          <p:cNvPr id="288" name="Google Shape;288;p48"/>
          <p:cNvGrpSpPr/>
          <p:nvPr/>
        </p:nvGrpSpPr>
        <p:grpSpPr>
          <a:xfrm>
            <a:off x="-601961" y="1438345"/>
            <a:ext cx="5460040" cy="761970"/>
            <a:chOff x="-601961" y="1438345"/>
            <a:chExt cx="5460040" cy="761970"/>
          </a:xfrm>
        </p:grpSpPr>
        <p:sp>
          <p:nvSpPr>
            <p:cNvPr id="289" name="Google Shape;289;p48"/>
            <p:cNvSpPr/>
            <p:nvPr/>
          </p:nvSpPr>
          <p:spPr>
            <a:xfrm rot="10800000" flipH="1">
              <a:off x="4581145" y="2086978"/>
              <a:ext cx="276934" cy="113337"/>
            </a:xfrm>
            <a:custGeom>
              <a:avLst/>
              <a:gdLst/>
              <a:ahLst/>
              <a:cxnLst/>
              <a:rect l="l" t="t" r="r" b="b"/>
              <a:pathLst>
                <a:path w="426052" h="174364" extrusionOk="0">
                  <a:moveTo>
                    <a:pt x="426052" y="174364"/>
                  </a:moveTo>
                  <a:lnTo>
                    <a:pt x="0" y="174364"/>
                  </a:lnTo>
                  <a:lnTo>
                    <a:pt x="126651" y="0"/>
                  </a:lnTo>
                  <a:close/>
                </a:path>
              </a:pathLst>
            </a:custGeom>
            <a:solidFill>
              <a:srgbClr val="C279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0" name="Google Shape;290;p48"/>
            <p:cNvGrpSpPr/>
            <p:nvPr/>
          </p:nvGrpSpPr>
          <p:grpSpPr>
            <a:xfrm>
              <a:off x="-601961" y="1438345"/>
              <a:ext cx="5459813" cy="651138"/>
              <a:chOff x="-601961" y="1438345"/>
              <a:chExt cx="5459813" cy="651138"/>
            </a:xfrm>
          </p:grpSpPr>
          <p:sp>
            <p:nvSpPr>
              <p:cNvPr id="291" name="Google Shape;291;p48"/>
              <p:cNvSpPr/>
              <p:nvPr/>
            </p:nvSpPr>
            <p:spPr>
              <a:xfrm flipH="1">
                <a:off x="-601961" y="1438345"/>
                <a:ext cx="5459813" cy="651138"/>
              </a:xfrm>
              <a:custGeom>
                <a:avLst/>
                <a:gdLst/>
                <a:ahLst/>
                <a:cxnLst/>
                <a:rect l="l" t="t" r="r" b="b"/>
                <a:pathLst>
                  <a:path w="8399712" h="1001751" extrusionOk="0">
                    <a:moveTo>
                      <a:pt x="727632" y="0"/>
                    </a:moveTo>
                    <a:lnTo>
                      <a:pt x="3258183" y="0"/>
                    </a:lnTo>
                    <a:lnTo>
                      <a:pt x="4807208" y="0"/>
                    </a:lnTo>
                    <a:lnTo>
                      <a:pt x="4816967" y="0"/>
                    </a:lnTo>
                    <a:lnTo>
                      <a:pt x="8399712" y="0"/>
                    </a:lnTo>
                    <a:lnTo>
                      <a:pt x="8399712" y="1001751"/>
                    </a:lnTo>
                    <a:lnTo>
                      <a:pt x="4816967" y="1001751"/>
                    </a:lnTo>
                    <a:lnTo>
                      <a:pt x="4807208" y="1001751"/>
                    </a:lnTo>
                    <a:lnTo>
                      <a:pt x="3258183" y="1001751"/>
                    </a:lnTo>
                    <a:lnTo>
                      <a:pt x="0" y="1001751"/>
                    </a:lnTo>
                    <a:close/>
                  </a:path>
                </a:pathLst>
              </a:custGeom>
              <a:solidFill>
                <a:srgbClr val="EE95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EE9512"/>
                  </a:solidFill>
                  <a:latin typeface="Arial"/>
                  <a:ea typeface="Arial"/>
                  <a:cs typeface="Arial"/>
                  <a:sym typeface="Arial"/>
                </a:endParaRPr>
              </a:p>
            </p:txBody>
          </p:sp>
          <p:sp>
            <p:nvSpPr>
              <p:cNvPr id="292" name="Google Shape;292;p48"/>
              <p:cNvSpPr txBox="1"/>
              <p:nvPr/>
            </p:nvSpPr>
            <p:spPr>
              <a:xfrm>
                <a:off x="-67047" y="1516795"/>
                <a:ext cx="3672000" cy="5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Condensed"/>
                  <a:buNone/>
                </a:pPr>
                <a:r>
                  <a:rPr lang="en" sz="3000" b="1" i="0" u="none" strike="noStrike" cap="none">
                    <a:solidFill>
                      <a:srgbClr val="FFFFFF"/>
                    </a:solidFill>
                    <a:latin typeface="Roboto Condensed"/>
                    <a:ea typeface="Roboto Condensed"/>
                    <a:cs typeface="Roboto Condensed"/>
                    <a:sym typeface="Roboto Condensed"/>
                  </a:rPr>
                  <a:t>Part 1 – Empathy</a:t>
                </a:r>
                <a:endParaRPr/>
              </a:p>
            </p:txBody>
          </p:sp>
        </p:grpSp>
      </p:grpSp>
      <p:grpSp>
        <p:nvGrpSpPr>
          <p:cNvPr id="293" name="Google Shape;293;p48"/>
          <p:cNvGrpSpPr/>
          <p:nvPr/>
        </p:nvGrpSpPr>
        <p:grpSpPr>
          <a:xfrm>
            <a:off x="-602463" y="2281617"/>
            <a:ext cx="6073059" cy="763289"/>
            <a:chOff x="-602463" y="2281617"/>
            <a:chExt cx="6073059" cy="763289"/>
          </a:xfrm>
        </p:grpSpPr>
        <p:sp>
          <p:nvSpPr>
            <p:cNvPr id="294" name="Google Shape;294;p48"/>
            <p:cNvSpPr/>
            <p:nvPr/>
          </p:nvSpPr>
          <p:spPr>
            <a:xfrm rot="10800000" flipH="1">
              <a:off x="5195028" y="2932128"/>
              <a:ext cx="275568" cy="112778"/>
            </a:xfrm>
            <a:custGeom>
              <a:avLst/>
              <a:gdLst/>
              <a:ahLst/>
              <a:cxnLst/>
              <a:rect l="l" t="t" r="r" b="b"/>
              <a:pathLst>
                <a:path w="423951" h="173504" extrusionOk="0">
                  <a:moveTo>
                    <a:pt x="423951" y="173504"/>
                  </a:moveTo>
                  <a:lnTo>
                    <a:pt x="0" y="173504"/>
                  </a:lnTo>
                  <a:lnTo>
                    <a:pt x="126026" y="0"/>
                  </a:lnTo>
                  <a:close/>
                </a:path>
              </a:pathLst>
            </a:custGeom>
            <a:solidFill>
              <a:srgbClr val="C279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5" name="Google Shape;295;p48"/>
            <p:cNvGrpSpPr/>
            <p:nvPr/>
          </p:nvGrpSpPr>
          <p:grpSpPr>
            <a:xfrm>
              <a:off x="-602463" y="2281617"/>
              <a:ext cx="6072834" cy="651138"/>
              <a:chOff x="-602463" y="2281617"/>
              <a:chExt cx="6072834" cy="651138"/>
            </a:xfrm>
          </p:grpSpPr>
          <p:sp>
            <p:nvSpPr>
              <p:cNvPr id="296" name="Google Shape;296;p48"/>
              <p:cNvSpPr/>
              <p:nvPr/>
            </p:nvSpPr>
            <p:spPr>
              <a:xfrm flipH="1">
                <a:off x="-602463" y="2281617"/>
                <a:ext cx="6072834" cy="651138"/>
              </a:xfrm>
              <a:custGeom>
                <a:avLst/>
                <a:gdLst/>
                <a:ahLst/>
                <a:cxnLst/>
                <a:rect l="l" t="t" r="r" b="b"/>
                <a:pathLst>
                  <a:path w="9342822" h="1001751" extrusionOk="0">
                    <a:moveTo>
                      <a:pt x="727632" y="0"/>
                    </a:moveTo>
                    <a:lnTo>
                      <a:pt x="3192345" y="0"/>
                    </a:lnTo>
                    <a:lnTo>
                      <a:pt x="4747613" y="0"/>
                    </a:lnTo>
                    <a:lnTo>
                      <a:pt x="4757371" y="0"/>
                    </a:lnTo>
                    <a:lnTo>
                      <a:pt x="9342822" y="0"/>
                    </a:lnTo>
                    <a:lnTo>
                      <a:pt x="9342822" y="1001751"/>
                    </a:lnTo>
                    <a:lnTo>
                      <a:pt x="4757371" y="1001751"/>
                    </a:lnTo>
                    <a:lnTo>
                      <a:pt x="4747613" y="1001751"/>
                    </a:lnTo>
                    <a:lnTo>
                      <a:pt x="3192345" y="1001751"/>
                    </a:lnTo>
                    <a:lnTo>
                      <a:pt x="0" y="1001751"/>
                    </a:lnTo>
                    <a:close/>
                  </a:path>
                </a:pathLst>
              </a:custGeom>
              <a:solidFill>
                <a:srgbClr val="EE95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8"/>
              <p:cNvSpPr txBox="1"/>
              <p:nvPr/>
            </p:nvSpPr>
            <p:spPr>
              <a:xfrm>
                <a:off x="-65268" y="2346745"/>
                <a:ext cx="5353200" cy="5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Condensed"/>
                  <a:buNone/>
                </a:pPr>
                <a:r>
                  <a:rPr lang="en" sz="3000" b="1" i="0" u="none" strike="noStrike" cap="none">
                    <a:solidFill>
                      <a:srgbClr val="FFFFFF"/>
                    </a:solidFill>
                    <a:latin typeface="Roboto Condensed"/>
                    <a:ea typeface="Roboto Condensed"/>
                    <a:cs typeface="Roboto Condensed"/>
                    <a:sym typeface="Roboto Condensed"/>
                  </a:rPr>
                  <a:t>Part 2 – Design</a:t>
                </a:r>
                <a:endParaRPr/>
              </a:p>
            </p:txBody>
          </p:sp>
        </p:grpSp>
      </p:grpSp>
      <p:grpSp>
        <p:nvGrpSpPr>
          <p:cNvPr id="298" name="Google Shape;298;p48"/>
          <p:cNvGrpSpPr/>
          <p:nvPr/>
        </p:nvGrpSpPr>
        <p:grpSpPr>
          <a:xfrm>
            <a:off x="-602967" y="3124889"/>
            <a:ext cx="6686082" cy="763290"/>
            <a:chOff x="-602967" y="3124889"/>
            <a:chExt cx="6686082" cy="763290"/>
          </a:xfrm>
        </p:grpSpPr>
        <p:sp>
          <p:nvSpPr>
            <p:cNvPr id="299" name="Google Shape;299;p48"/>
            <p:cNvSpPr/>
            <p:nvPr/>
          </p:nvSpPr>
          <p:spPr>
            <a:xfrm rot="10800000" flipH="1">
              <a:off x="5807548" y="3775401"/>
              <a:ext cx="275568" cy="112778"/>
            </a:xfrm>
            <a:custGeom>
              <a:avLst/>
              <a:gdLst/>
              <a:ahLst/>
              <a:cxnLst/>
              <a:rect l="l" t="t" r="r" b="b"/>
              <a:pathLst>
                <a:path w="423950" h="173504" extrusionOk="0">
                  <a:moveTo>
                    <a:pt x="423950" y="173504"/>
                  </a:moveTo>
                  <a:lnTo>
                    <a:pt x="0" y="173504"/>
                  </a:lnTo>
                  <a:lnTo>
                    <a:pt x="126026" y="0"/>
                  </a:lnTo>
                  <a:close/>
                </a:path>
              </a:pathLst>
            </a:custGeom>
            <a:solidFill>
              <a:srgbClr val="C279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2"/>
                </a:solidFill>
                <a:latin typeface="Arial"/>
                <a:ea typeface="Arial"/>
                <a:cs typeface="Arial"/>
                <a:sym typeface="Arial"/>
              </a:endParaRPr>
            </a:p>
          </p:txBody>
        </p:sp>
        <p:grpSp>
          <p:nvGrpSpPr>
            <p:cNvPr id="300" name="Google Shape;300;p48"/>
            <p:cNvGrpSpPr/>
            <p:nvPr/>
          </p:nvGrpSpPr>
          <p:grpSpPr>
            <a:xfrm>
              <a:off x="-602967" y="3124889"/>
              <a:ext cx="6685856" cy="651138"/>
              <a:chOff x="-602967" y="3124889"/>
              <a:chExt cx="6685856" cy="651138"/>
            </a:xfrm>
          </p:grpSpPr>
          <p:sp>
            <p:nvSpPr>
              <p:cNvPr id="301" name="Google Shape;301;p48"/>
              <p:cNvSpPr/>
              <p:nvPr/>
            </p:nvSpPr>
            <p:spPr>
              <a:xfrm flipH="1">
                <a:off x="-602967" y="3124889"/>
                <a:ext cx="6685856" cy="651138"/>
              </a:xfrm>
              <a:custGeom>
                <a:avLst/>
                <a:gdLst/>
                <a:ahLst/>
                <a:cxnLst/>
                <a:rect l="l" t="t" r="r" b="b"/>
                <a:pathLst>
                  <a:path w="10285932" h="1001751" extrusionOk="0">
                    <a:moveTo>
                      <a:pt x="727632" y="0"/>
                    </a:moveTo>
                    <a:lnTo>
                      <a:pt x="3652725" y="0"/>
                    </a:lnTo>
                    <a:lnTo>
                      <a:pt x="4682669" y="0"/>
                    </a:lnTo>
                    <a:lnTo>
                      <a:pt x="4692427" y="0"/>
                    </a:lnTo>
                    <a:lnTo>
                      <a:pt x="10285932" y="0"/>
                    </a:lnTo>
                    <a:lnTo>
                      <a:pt x="10285932" y="1001751"/>
                    </a:lnTo>
                    <a:lnTo>
                      <a:pt x="4692427" y="1001751"/>
                    </a:lnTo>
                    <a:lnTo>
                      <a:pt x="4682669" y="1001751"/>
                    </a:lnTo>
                    <a:lnTo>
                      <a:pt x="3652725" y="1001751"/>
                    </a:lnTo>
                    <a:lnTo>
                      <a:pt x="0" y="1001751"/>
                    </a:lnTo>
                    <a:close/>
                  </a:path>
                </a:pathLst>
              </a:custGeom>
              <a:solidFill>
                <a:srgbClr val="EE95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2" name="Google Shape;302;p48"/>
              <p:cNvSpPr txBox="1"/>
              <p:nvPr/>
            </p:nvSpPr>
            <p:spPr>
              <a:xfrm>
                <a:off x="-67047" y="3188924"/>
                <a:ext cx="5353200" cy="5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Condensed"/>
                  <a:buNone/>
                </a:pPr>
                <a:r>
                  <a:rPr lang="en" sz="3000" b="1" i="0" u="none" strike="noStrike" cap="none">
                    <a:solidFill>
                      <a:srgbClr val="FFFFFF"/>
                    </a:solidFill>
                    <a:latin typeface="Roboto Condensed"/>
                    <a:ea typeface="Roboto Condensed"/>
                    <a:cs typeface="Roboto Condensed"/>
                    <a:sym typeface="Roboto Condensed"/>
                  </a:rPr>
                  <a:t>Part 3 – Measurement</a:t>
                </a:r>
                <a:endParaRPr/>
              </a:p>
            </p:txBody>
          </p:sp>
        </p:grpSp>
      </p:grpSp>
      <p:grpSp>
        <p:nvGrpSpPr>
          <p:cNvPr id="303" name="Google Shape;303;p48"/>
          <p:cNvGrpSpPr/>
          <p:nvPr/>
        </p:nvGrpSpPr>
        <p:grpSpPr>
          <a:xfrm>
            <a:off x="-603467" y="3968162"/>
            <a:ext cx="7299104" cy="763290"/>
            <a:chOff x="-603467" y="3968162"/>
            <a:chExt cx="7299104" cy="763290"/>
          </a:xfrm>
        </p:grpSpPr>
        <p:sp>
          <p:nvSpPr>
            <p:cNvPr id="304" name="Google Shape;304;p48"/>
            <p:cNvSpPr/>
            <p:nvPr/>
          </p:nvSpPr>
          <p:spPr>
            <a:xfrm rot="10800000" flipH="1">
              <a:off x="6420067" y="4618674"/>
              <a:ext cx="275570" cy="112778"/>
            </a:xfrm>
            <a:custGeom>
              <a:avLst/>
              <a:gdLst/>
              <a:ahLst/>
              <a:cxnLst/>
              <a:rect l="l" t="t" r="r" b="b"/>
              <a:pathLst>
                <a:path w="423954" h="173505" extrusionOk="0">
                  <a:moveTo>
                    <a:pt x="423954" y="173505"/>
                  </a:moveTo>
                  <a:lnTo>
                    <a:pt x="0" y="173505"/>
                  </a:lnTo>
                  <a:lnTo>
                    <a:pt x="126027" y="0"/>
                  </a:lnTo>
                  <a:close/>
                </a:path>
              </a:pathLst>
            </a:custGeom>
            <a:solidFill>
              <a:srgbClr val="C279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2"/>
                </a:solidFill>
                <a:latin typeface="Arial"/>
                <a:ea typeface="Arial"/>
                <a:cs typeface="Arial"/>
                <a:sym typeface="Arial"/>
              </a:endParaRPr>
            </a:p>
          </p:txBody>
        </p:sp>
        <p:grpSp>
          <p:nvGrpSpPr>
            <p:cNvPr id="305" name="Google Shape;305;p48"/>
            <p:cNvGrpSpPr/>
            <p:nvPr/>
          </p:nvGrpSpPr>
          <p:grpSpPr>
            <a:xfrm>
              <a:off x="-603467" y="3968162"/>
              <a:ext cx="7298878" cy="651138"/>
              <a:chOff x="-603467" y="3968162"/>
              <a:chExt cx="7298878" cy="651138"/>
            </a:xfrm>
          </p:grpSpPr>
          <p:sp>
            <p:nvSpPr>
              <p:cNvPr id="306" name="Google Shape;306;p48"/>
              <p:cNvSpPr/>
              <p:nvPr/>
            </p:nvSpPr>
            <p:spPr>
              <a:xfrm flipH="1">
                <a:off x="-603467" y="3968162"/>
                <a:ext cx="7298878" cy="651138"/>
              </a:xfrm>
              <a:custGeom>
                <a:avLst/>
                <a:gdLst/>
                <a:ahLst/>
                <a:cxnLst/>
                <a:rect l="l" t="t" r="r" b="b"/>
                <a:pathLst>
                  <a:path w="11229043" h="1001751" extrusionOk="0">
                    <a:moveTo>
                      <a:pt x="727632" y="0"/>
                    </a:moveTo>
                    <a:lnTo>
                      <a:pt x="3347131" y="0"/>
                    </a:lnTo>
                    <a:lnTo>
                      <a:pt x="4618005" y="0"/>
                    </a:lnTo>
                    <a:lnTo>
                      <a:pt x="4627763" y="0"/>
                    </a:lnTo>
                    <a:lnTo>
                      <a:pt x="11229043" y="0"/>
                    </a:lnTo>
                    <a:lnTo>
                      <a:pt x="11229043" y="1001751"/>
                    </a:lnTo>
                    <a:lnTo>
                      <a:pt x="4627763" y="1001751"/>
                    </a:lnTo>
                    <a:lnTo>
                      <a:pt x="4618005" y="1001751"/>
                    </a:lnTo>
                    <a:lnTo>
                      <a:pt x="3347131" y="1001751"/>
                    </a:lnTo>
                    <a:lnTo>
                      <a:pt x="0" y="1001751"/>
                    </a:lnTo>
                    <a:close/>
                  </a:path>
                </a:pathLst>
              </a:custGeom>
              <a:solidFill>
                <a:srgbClr val="EE95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7" name="Google Shape;307;p48"/>
              <p:cNvSpPr txBox="1"/>
              <p:nvPr/>
            </p:nvSpPr>
            <p:spPr>
              <a:xfrm>
                <a:off x="-67047" y="4022051"/>
                <a:ext cx="5353200" cy="5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Condensed"/>
                  <a:buNone/>
                </a:pPr>
                <a:r>
                  <a:rPr lang="en" sz="3000" b="1" i="0" u="none" strike="noStrike" cap="none">
                    <a:solidFill>
                      <a:srgbClr val="FFFFFF"/>
                    </a:solidFill>
                    <a:latin typeface="Roboto Condensed"/>
                    <a:ea typeface="Roboto Condensed"/>
                    <a:cs typeface="Roboto Condensed"/>
                    <a:sym typeface="Roboto Condensed"/>
                  </a:rPr>
                  <a:t>Part 4 – Industry Example</a:t>
                </a:r>
                <a:endParaRPr/>
              </a:p>
            </p:txBody>
          </p:sp>
        </p:grpSp>
      </p:grpSp>
      <p:sp>
        <p:nvSpPr>
          <p:cNvPr id="308" name="Google Shape;308;p48"/>
          <p:cNvSpPr/>
          <p:nvPr/>
        </p:nvSpPr>
        <p:spPr>
          <a:xfrm>
            <a:off x="6744388" y="871877"/>
            <a:ext cx="248336" cy="2371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8"/>
          <p:cNvSpPr/>
          <p:nvPr/>
        </p:nvSpPr>
        <p:spPr>
          <a:xfrm rot="2697322">
            <a:off x="7824161" y="2792002"/>
            <a:ext cx="376961" cy="3599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8"/>
          <p:cNvSpPr/>
          <p:nvPr/>
        </p:nvSpPr>
        <p:spPr>
          <a:xfrm>
            <a:off x="8237126" y="1595166"/>
            <a:ext cx="150972" cy="14422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8"/>
          <p:cNvSpPr/>
          <p:nvPr/>
        </p:nvSpPr>
        <p:spPr>
          <a:xfrm rot="1280149">
            <a:off x="6572361" y="1335507"/>
            <a:ext cx="150975" cy="1441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2" name="Google Shape;312;p48" descr="Game controller"/>
          <p:cNvPicPr preferRelativeResize="0"/>
          <p:nvPr/>
        </p:nvPicPr>
        <p:blipFill rotWithShape="1">
          <a:blip r:embed="rId3">
            <a:alphaModFix/>
          </a:blip>
          <a:srcRect/>
          <a:stretch/>
        </p:blipFill>
        <p:spPr>
          <a:xfrm rot="465380">
            <a:off x="7588997" y="1864360"/>
            <a:ext cx="914400" cy="914400"/>
          </a:xfrm>
          <a:prstGeom prst="rect">
            <a:avLst/>
          </a:prstGeom>
          <a:noFill/>
          <a:ln>
            <a:noFill/>
          </a:ln>
        </p:spPr>
      </p:pic>
      <p:pic>
        <p:nvPicPr>
          <p:cNvPr id="313" name="Google Shape;313;p48" descr="Internet"/>
          <p:cNvPicPr preferRelativeResize="0"/>
          <p:nvPr/>
        </p:nvPicPr>
        <p:blipFill rotWithShape="1">
          <a:blip r:embed="rId4">
            <a:alphaModFix/>
          </a:blip>
          <a:srcRect/>
          <a:stretch/>
        </p:blipFill>
        <p:spPr>
          <a:xfrm rot="604933">
            <a:off x="6901621" y="-73615"/>
            <a:ext cx="1071250" cy="1071250"/>
          </a:xfrm>
          <a:prstGeom prst="rect">
            <a:avLst/>
          </a:prstGeom>
          <a:noFill/>
          <a:ln>
            <a:noFill/>
          </a:ln>
        </p:spPr>
      </p:pic>
      <p:pic>
        <p:nvPicPr>
          <p:cNvPr id="314" name="Google Shape;314;p48" descr="Smart Phone"/>
          <p:cNvPicPr preferRelativeResize="0"/>
          <p:nvPr/>
        </p:nvPicPr>
        <p:blipFill rotWithShape="1">
          <a:blip r:embed="rId5">
            <a:alphaModFix/>
          </a:blip>
          <a:srcRect/>
          <a:stretch/>
        </p:blipFill>
        <p:spPr>
          <a:xfrm rot="-765269">
            <a:off x="8010394" y="525528"/>
            <a:ext cx="914400" cy="914400"/>
          </a:xfrm>
          <a:prstGeom prst="rect">
            <a:avLst/>
          </a:prstGeom>
          <a:noFill/>
          <a:ln>
            <a:noFill/>
          </a:ln>
        </p:spPr>
      </p:pic>
      <p:pic>
        <p:nvPicPr>
          <p:cNvPr id="315" name="Google Shape;315;p48"/>
          <p:cNvPicPr preferRelativeResize="0"/>
          <p:nvPr/>
        </p:nvPicPr>
        <p:blipFill rotWithShape="1">
          <a:blip r:embed="rId6">
            <a:alphaModFix/>
          </a:blip>
          <a:srcRect/>
          <a:stretch/>
        </p:blipFill>
        <p:spPr>
          <a:xfrm rot="-407799">
            <a:off x="7068019" y="1044180"/>
            <a:ext cx="916103" cy="916103"/>
          </a:xfrm>
          <a:prstGeom prst="rect">
            <a:avLst/>
          </a:prstGeom>
          <a:noFill/>
          <a:ln>
            <a:noFill/>
          </a:ln>
        </p:spPr>
      </p:pic>
      <p:sp>
        <p:nvSpPr>
          <p:cNvPr id="316" name="Google Shape;316;p4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par>
                                <p:cTn id="8" presetID="10" presetClass="entr" presetSubtype="0" fill="hold" nodeType="withEffect">
                                  <p:stCondLst>
                                    <p:cond delay="0"/>
                                  </p:stCondLst>
                                  <p:childTnLst>
                                    <p:set>
                                      <p:cBhvr>
                                        <p:cTn id="9" dur="1" fill="hold">
                                          <p:stCondLst>
                                            <p:cond delay="0"/>
                                          </p:stCondLst>
                                        </p:cTn>
                                        <p:tgtEl>
                                          <p:spTgt spid="288"/>
                                        </p:tgtEl>
                                        <p:attrNameLst>
                                          <p:attrName>style.visibility</p:attrName>
                                        </p:attrNameLst>
                                      </p:cBhvr>
                                      <p:to>
                                        <p:strVal val="visible"/>
                                      </p:to>
                                    </p:set>
                                    <p:animEffect transition="in" filter="fade">
                                      <p:cBhvr>
                                        <p:cTn id="10" dur="500"/>
                                        <p:tgtEl>
                                          <p:spTgt spid="2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animEffect transition="in" filter="fade">
                                      <p:cBhvr>
                                        <p:cTn id="15" dur="500"/>
                                        <p:tgtEl>
                                          <p:spTgt spid="2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8"/>
                                        </p:tgtEl>
                                        <p:attrNameLst>
                                          <p:attrName>style.visibility</p:attrName>
                                        </p:attrNameLst>
                                      </p:cBhvr>
                                      <p:to>
                                        <p:strVal val="visible"/>
                                      </p:to>
                                    </p:set>
                                    <p:animEffect transition="in" filter="fade">
                                      <p:cBhvr>
                                        <p:cTn id="20" dur="500"/>
                                        <p:tgtEl>
                                          <p:spTgt spid="2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3"/>
                                        </p:tgtEl>
                                        <p:attrNameLst>
                                          <p:attrName>style.visibility</p:attrName>
                                        </p:attrNameLst>
                                      </p:cBhvr>
                                      <p:to>
                                        <p:strVal val="visible"/>
                                      </p:to>
                                    </p:set>
                                    <p:animEffect transition="in" filter="fade">
                                      <p:cBhvr>
                                        <p:cTn id="25"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Cognitive Empathy</a:t>
            </a:r>
            <a:endParaRPr/>
          </a:p>
        </p:txBody>
      </p:sp>
      <p:sp>
        <p:nvSpPr>
          <p:cNvPr id="322" name="Google Shape;322;p49"/>
          <p:cNvSpPr txBox="1">
            <a:spLocks noGrp="1"/>
          </p:cNvSpPr>
          <p:nvPr>
            <p:ph type="body" idx="1"/>
          </p:nvPr>
        </p:nvSpPr>
        <p:spPr>
          <a:xfrm>
            <a:off x="339754" y="1327350"/>
            <a:ext cx="41631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a:t>Empathy in social sciences generally falls into two categories</a:t>
            </a:r>
            <a:endParaRPr/>
          </a:p>
          <a:p>
            <a:pPr marL="342900" lvl="0" indent="-342900" algn="l" rtl="0">
              <a:lnSpc>
                <a:spcPct val="100000"/>
              </a:lnSpc>
              <a:spcBef>
                <a:spcPts val="1600"/>
              </a:spcBef>
              <a:spcAft>
                <a:spcPts val="1000"/>
              </a:spcAft>
              <a:buSzPts val="2400"/>
              <a:buChar char="▰"/>
            </a:pPr>
            <a:r>
              <a:rPr lang="en"/>
              <a:t>1) Cognitive Empathy – Intentionally taking another’s point of view</a:t>
            </a:r>
            <a:endParaRPr/>
          </a:p>
        </p:txBody>
      </p:sp>
      <p:pic>
        <p:nvPicPr>
          <p:cNvPr id="323" name="Google Shape;323;p49"/>
          <p:cNvPicPr preferRelativeResize="0"/>
          <p:nvPr/>
        </p:nvPicPr>
        <p:blipFill rotWithShape="1">
          <a:blip r:embed="rId3">
            <a:alphaModFix/>
          </a:blip>
          <a:srcRect/>
          <a:stretch/>
        </p:blipFill>
        <p:spPr>
          <a:xfrm>
            <a:off x="4712636" y="1450760"/>
            <a:ext cx="4091700" cy="2723400"/>
          </a:xfrm>
          <a:prstGeom prst="roundRect">
            <a:avLst>
              <a:gd name="adj" fmla="val 8594"/>
            </a:avLst>
          </a:prstGeom>
          <a:solidFill>
            <a:srgbClr val="ECECEC"/>
          </a:solidFill>
          <a:ln>
            <a:noFill/>
          </a:ln>
          <a:effectLst>
            <a:reflection stA="38000" endPos="28000" dist="5000" dir="5400000" fadeDir="5400012" sy="-100000" algn="bl" rotWithShape="0"/>
          </a:effectLst>
        </p:spPr>
      </p:pic>
      <p:sp>
        <p:nvSpPr>
          <p:cNvPr id="324" name="Google Shape;324;p49"/>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21</a:t>
            </a:fld>
            <a:endParaRPr/>
          </a:p>
        </p:txBody>
      </p:sp>
      <p:grpSp>
        <p:nvGrpSpPr>
          <p:cNvPr id="325" name="Google Shape;325;p49"/>
          <p:cNvGrpSpPr/>
          <p:nvPr/>
        </p:nvGrpSpPr>
        <p:grpSpPr>
          <a:xfrm>
            <a:off x="275036" y="580108"/>
            <a:ext cx="407743" cy="391135"/>
            <a:chOff x="5233525" y="4954450"/>
            <a:chExt cx="538275" cy="516350"/>
          </a:xfrm>
        </p:grpSpPr>
        <p:sp>
          <p:nvSpPr>
            <p:cNvPr id="326" name="Google Shape;326;p49"/>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9"/>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9"/>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9"/>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9"/>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9"/>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9"/>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9"/>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9"/>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9"/>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9"/>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Emotional Empathy</a:t>
            </a:r>
            <a:endParaRPr/>
          </a:p>
        </p:txBody>
      </p:sp>
      <p:sp>
        <p:nvSpPr>
          <p:cNvPr id="342" name="Google Shape;342;p50"/>
          <p:cNvSpPr txBox="1">
            <a:spLocks noGrp="1"/>
          </p:cNvSpPr>
          <p:nvPr>
            <p:ph type="body" idx="1"/>
          </p:nvPr>
        </p:nvSpPr>
        <p:spPr>
          <a:xfrm>
            <a:off x="275033" y="1749380"/>
            <a:ext cx="41631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a:t>2) Emotional Empathy</a:t>
            </a:r>
            <a:endParaRPr/>
          </a:p>
          <a:p>
            <a:pPr marL="800100" lvl="1" indent="-342900" algn="l" rtl="0">
              <a:lnSpc>
                <a:spcPct val="100000"/>
              </a:lnSpc>
              <a:spcBef>
                <a:spcPts val="2000"/>
              </a:spcBef>
              <a:spcAft>
                <a:spcPts val="0"/>
              </a:spcAft>
              <a:buSzPts val="2400"/>
              <a:buChar char="▻"/>
            </a:pPr>
            <a:r>
              <a:rPr lang="en"/>
              <a:t>Parallel – Vicarious experience of another’s emotional state</a:t>
            </a:r>
            <a:endParaRPr/>
          </a:p>
          <a:p>
            <a:pPr marL="800100" lvl="1" indent="-342900" algn="l" rtl="0">
              <a:lnSpc>
                <a:spcPct val="100000"/>
              </a:lnSpc>
              <a:spcBef>
                <a:spcPts val="2000"/>
              </a:spcBef>
              <a:spcAft>
                <a:spcPts val="0"/>
              </a:spcAft>
              <a:buSzPts val="2400"/>
              <a:buChar char="▻"/>
            </a:pPr>
            <a:r>
              <a:rPr lang="en"/>
              <a:t>Reactive – Emotional response that is different from another’s emotions</a:t>
            </a:r>
            <a:endParaRPr/>
          </a:p>
          <a:p>
            <a:pPr marL="342900" lvl="0" indent="-190500" algn="l" rtl="0">
              <a:lnSpc>
                <a:spcPct val="100000"/>
              </a:lnSpc>
              <a:spcBef>
                <a:spcPts val="1600"/>
              </a:spcBef>
              <a:spcAft>
                <a:spcPts val="1000"/>
              </a:spcAft>
              <a:buSzPts val="2400"/>
              <a:buNone/>
            </a:pPr>
            <a:endParaRPr/>
          </a:p>
        </p:txBody>
      </p:sp>
      <p:sp>
        <p:nvSpPr>
          <p:cNvPr id="343" name="Google Shape;343;p5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22</a:t>
            </a:fld>
            <a:endParaRPr/>
          </a:p>
        </p:txBody>
      </p:sp>
      <p:grpSp>
        <p:nvGrpSpPr>
          <p:cNvPr id="344" name="Google Shape;344;p50"/>
          <p:cNvGrpSpPr/>
          <p:nvPr/>
        </p:nvGrpSpPr>
        <p:grpSpPr>
          <a:xfrm>
            <a:off x="275036" y="580108"/>
            <a:ext cx="407743" cy="391135"/>
            <a:chOff x="5233525" y="4954450"/>
            <a:chExt cx="538275" cy="516350"/>
          </a:xfrm>
        </p:grpSpPr>
        <p:sp>
          <p:nvSpPr>
            <p:cNvPr id="345" name="Google Shape;345;p50"/>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0"/>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50"/>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0"/>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0"/>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50"/>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0"/>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50"/>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50"/>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0"/>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0"/>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56" name="Google Shape;356;p50" descr="A close up of text on a white background&#10;&#10;Description automatically generated"/>
          <p:cNvPicPr preferRelativeResize="0"/>
          <p:nvPr/>
        </p:nvPicPr>
        <p:blipFill rotWithShape="1">
          <a:blip r:embed="rId3">
            <a:alphaModFix/>
          </a:blip>
          <a:srcRect/>
          <a:stretch/>
        </p:blipFill>
        <p:spPr>
          <a:xfrm>
            <a:off x="4395998" y="1515014"/>
            <a:ext cx="4472970" cy="2784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1"/>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Why Empathy?</a:t>
            </a:r>
            <a:endParaRPr/>
          </a:p>
        </p:txBody>
      </p:sp>
      <p:sp>
        <p:nvSpPr>
          <p:cNvPr id="362" name="Google Shape;362;p51"/>
          <p:cNvSpPr txBox="1">
            <a:spLocks noGrp="1"/>
          </p:cNvSpPr>
          <p:nvPr>
            <p:ph type="body" idx="1"/>
          </p:nvPr>
        </p:nvSpPr>
        <p:spPr>
          <a:xfrm>
            <a:off x="0" y="2070927"/>
            <a:ext cx="55530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a:t>Empathy improves attitudes and behaviors towards individuals or groups</a:t>
            </a:r>
            <a:endParaRPr/>
          </a:p>
          <a:p>
            <a:pPr marL="800100" lvl="1" indent="-342900" algn="l" rtl="0">
              <a:lnSpc>
                <a:spcPct val="100000"/>
              </a:lnSpc>
              <a:spcBef>
                <a:spcPts val="2000"/>
              </a:spcBef>
              <a:spcAft>
                <a:spcPts val="0"/>
              </a:spcAft>
              <a:buSzPts val="2400"/>
              <a:buChar char="▻"/>
            </a:pPr>
            <a:r>
              <a:rPr lang="en"/>
              <a:t>Reduce prejudice</a:t>
            </a:r>
            <a:endParaRPr/>
          </a:p>
          <a:p>
            <a:pPr marL="800100" lvl="1" indent="-342900" algn="l" rtl="0">
              <a:lnSpc>
                <a:spcPct val="100000"/>
              </a:lnSpc>
              <a:spcBef>
                <a:spcPts val="2000"/>
              </a:spcBef>
              <a:spcAft>
                <a:spcPts val="0"/>
              </a:spcAft>
              <a:buSzPts val="2400"/>
              <a:buChar char="▻"/>
            </a:pPr>
            <a:r>
              <a:rPr lang="en"/>
              <a:t>Applied in many fields</a:t>
            </a:r>
            <a:endParaRPr/>
          </a:p>
          <a:p>
            <a:pPr marL="1257300" lvl="2" indent="-342900" algn="l" rtl="0">
              <a:lnSpc>
                <a:spcPct val="100000"/>
              </a:lnSpc>
              <a:spcBef>
                <a:spcPts val="2000"/>
              </a:spcBef>
              <a:spcAft>
                <a:spcPts val="0"/>
              </a:spcAft>
              <a:buSzPts val="2400"/>
              <a:buChar char="▻"/>
            </a:pPr>
            <a:r>
              <a:rPr lang="en"/>
              <a:t>Conflict resolution, counseling psychology, social work, education, etc.</a:t>
            </a:r>
            <a:endParaRPr/>
          </a:p>
          <a:p>
            <a:pPr marL="0" lvl="0" indent="0" algn="l" rtl="0">
              <a:lnSpc>
                <a:spcPct val="100000"/>
              </a:lnSpc>
              <a:spcBef>
                <a:spcPts val="1600"/>
              </a:spcBef>
              <a:spcAft>
                <a:spcPts val="0"/>
              </a:spcAft>
              <a:buSzPts val="2400"/>
              <a:buNone/>
            </a:pPr>
            <a:endParaRPr/>
          </a:p>
          <a:p>
            <a:pPr marL="342900" lvl="0" indent="-190500" algn="l" rtl="0">
              <a:lnSpc>
                <a:spcPct val="100000"/>
              </a:lnSpc>
              <a:spcBef>
                <a:spcPts val="1600"/>
              </a:spcBef>
              <a:spcAft>
                <a:spcPts val="1000"/>
              </a:spcAft>
              <a:buSzPts val="2400"/>
              <a:buNone/>
            </a:pPr>
            <a:endParaRPr/>
          </a:p>
        </p:txBody>
      </p:sp>
      <p:pic>
        <p:nvPicPr>
          <p:cNvPr id="363" name="Google Shape;363;p51"/>
          <p:cNvPicPr preferRelativeResize="0"/>
          <p:nvPr/>
        </p:nvPicPr>
        <p:blipFill rotWithShape="1">
          <a:blip r:embed="rId3">
            <a:alphaModFix/>
          </a:blip>
          <a:srcRect/>
          <a:stretch/>
        </p:blipFill>
        <p:spPr>
          <a:xfrm>
            <a:off x="5553011" y="1469665"/>
            <a:ext cx="3216900" cy="2063700"/>
          </a:xfrm>
          <a:prstGeom prst="roundRect">
            <a:avLst>
              <a:gd name="adj" fmla="val 8594"/>
            </a:avLst>
          </a:prstGeom>
          <a:solidFill>
            <a:srgbClr val="ECECEC"/>
          </a:solidFill>
          <a:ln>
            <a:noFill/>
          </a:ln>
          <a:effectLst>
            <a:reflection stA="38000" endPos="28000" dist="5000" dir="5400000" fadeDir="5400012" sy="-100000" algn="bl" rotWithShape="0"/>
          </a:effectLst>
        </p:spPr>
      </p:pic>
      <p:sp>
        <p:nvSpPr>
          <p:cNvPr id="364" name="Google Shape;364;p5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23</a:t>
            </a:fld>
            <a:endParaRPr/>
          </a:p>
        </p:txBody>
      </p:sp>
      <p:grpSp>
        <p:nvGrpSpPr>
          <p:cNvPr id="365" name="Google Shape;365;p51"/>
          <p:cNvGrpSpPr/>
          <p:nvPr/>
        </p:nvGrpSpPr>
        <p:grpSpPr>
          <a:xfrm>
            <a:off x="275036" y="580108"/>
            <a:ext cx="407743" cy="391135"/>
            <a:chOff x="5233525" y="4954450"/>
            <a:chExt cx="538275" cy="516350"/>
          </a:xfrm>
        </p:grpSpPr>
        <p:sp>
          <p:nvSpPr>
            <p:cNvPr id="366" name="Google Shape;366;p51"/>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51"/>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51"/>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51"/>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51"/>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1"/>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51"/>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1"/>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1"/>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1"/>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51"/>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Why Empathy Games?</a:t>
            </a:r>
            <a:endParaRPr/>
          </a:p>
        </p:txBody>
      </p:sp>
      <p:sp>
        <p:nvSpPr>
          <p:cNvPr id="382" name="Google Shape;382;p52"/>
          <p:cNvSpPr txBox="1">
            <a:spLocks noGrp="1"/>
          </p:cNvSpPr>
          <p:nvPr>
            <p:ph type="body" idx="1"/>
          </p:nvPr>
        </p:nvSpPr>
        <p:spPr>
          <a:xfrm>
            <a:off x="275033" y="2261846"/>
            <a:ext cx="41631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a:t>Games are well-suited to foster empathy</a:t>
            </a:r>
            <a:endParaRPr/>
          </a:p>
          <a:p>
            <a:pPr marL="800100" lvl="1" indent="-342900" algn="l" rtl="0">
              <a:lnSpc>
                <a:spcPct val="100000"/>
              </a:lnSpc>
              <a:spcBef>
                <a:spcPts val="2000"/>
              </a:spcBef>
              <a:spcAft>
                <a:spcPts val="0"/>
              </a:spcAft>
              <a:buSzPts val="2400"/>
              <a:buChar char="▻"/>
            </a:pPr>
            <a:r>
              <a:rPr lang="en"/>
              <a:t>Inhabit the roles of others in an immersive way</a:t>
            </a:r>
            <a:endParaRPr/>
          </a:p>
          <a:p>
            <a:pPr marL="800100" lvl="1" indent="-342900" algn="l" rtl="0">
              <a:lnSpc>
                <a:spcPct val="100000"/>
              </a:lnSpc>
              <a:spcBef>
                <a:spcPts val="2000"/>
              </a:spcBef>
              <a:spcAft>
                <a:spcPts val="0"/>
              </a:spcAft>
              <a:buSzPts val="2400"/>
              <a:buChar char="▻"/>
            </a:pPr>
            <a:r>
              <a:rPr lang="en"/>
              <a:t>See issues from different perspective </a:t>
            </a:r>
            <a:endParaRPr/>
          </a:p>
          <a:p>
            <a:pPr marL="800100" lvl="1" indent="-190500" algn="l" rtl="0">
              <a:lnSpc>
                <a:spcPct val="100000"/>
              </a:lnSpc>
              <a:spcBef>
                <a:spcPts val="2000"/>
              </a:spcBef>
              <a:spcAft>
                <a:spcPts val="0"/>
              </a:spcAft>
              <a:buSzPts val="2400"/>
              <a:buNone/>
            </a:pPr>
            <a:endParaRPr/>
          </a:p>
          <a:p>
            <a:pPr marL="0" lvl="0" indent="0" algn="l" rtl="0">
              <a:lnSpc>
                <a:spcPct val="100000"/>
              </a:lnSpc>
              <a:spcBef>
                <a:spcPts val="1600"/>
              </a:spcBef>
              <a:spcAft>
                <a:spcPts val="0"/>
              </a:spcAft>
              <a:buSzPts val="2400"/>
              <a:buNone/>
            </a:pPr>
            <a:endParaRPr/>
          </a:p>
          <a:p>
            <a:pPr marL="342900" lvl="0" indent="-190500" algn="l" rtl="0">
              <a:lnSpc>
                <a:spcPct val="100000"/>
              </a:lnSpc>
              <a:spcBef>
                <a:spcPts val="1600"/>
              </a:spcBef>
              <a:spcAft>
                <a:spcPts val="1000"/>
              </a:spcAft>
              <a:buSzPts val="2400"/>
              <a:buNone/>
            </a:pPr>
            <a:endParaRPr/>
          </a:p>
        </p:txBody>
      </p:sp>
      <p:pic>
        <p:nvPicPr>
          <p:cNvPr id="383" name="Google Shape;383;p52"/>
          <p:cNvPicPr preferRelativeResize="0"/>
          <p:nvPr/>
        </p:nvPicPr>
        <p:blipFill rotWithShape="1">
          <a:blip r:embed="rId3">
            <a:alphaModFix/>
          </a:blip>
          <a:srcRect/>
          <a:stretch/>
        </p:blipFill>
        <p:spPr>
          <a:xfrm>
            <a:off x="4777357" y="1599383"/>
            <a:ext cx="4091700" cy="2295600"/>
          </a:xfrm>
          <a:prstGeom prst="roundRect">
            <a:avLst>
              <a:gd name="adj" fmla="val 8594"/>
            </a:avLst>
          </a:prstGeom>
          <a:solidFill>
            <a:srgbClr val="ECECEC"/>
          </a:solidFill>
          <a:ln>
            <a:noFill/>
          </a:ln>
          <a:effectLst>
            <a:reflection stA="38000" endPos="28000" dist="5000" dir="5400000" fadeDir="5400012" sy="-100000" algn="bl" rotWithShape="0"/>
          </a:effectLst>
        </p:spPr>
      </p:pic>
      <p:sp>
        <p:nvSpPr>
          <p:cNvPr id="384" name="Google Shape;384;p5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24</a:t>
            </a:fld>
            <a:endParaRPr/>
          </a:p>
        </p:txBody>
      </p:sp>
      <p:grpSp>
        <p:nvGrpSpPr>
          <p:cNvPr id="385" name="Google Shape;385;p52"/>
          <p:cNvGrpSpPr/>
          <p:nvPr/>
        </p:nvGrpSpPr>
        <p:grpSpPr>
          <a:xfrm>
            <a:off x="275036" y="580108"/>
            <a:ext cx="407743" cy="391135"/>
            <a:chOff x="5233525" y="4954450"/>
            <a:chExt cx="538275" cy="516350"/>
          </a:xfrm>
        </p:grpSpPr>
        <p:sp>
          <p:nvSpPr>
            <p:cNvPr id="386" name="Google Shape;386;p5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5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5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5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5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5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5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5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5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5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3"/>
          <p:cNvSpPr/>
          <p:nvPr/>
        </p:nvSpPr>
        <p:spPr>
          <a:xfrm>
            <a:off x="5517954" y="201952"/>
            <a:ext cx="3774300" cy="513600"/>
          </a:xfrm>
          <a:prstGeom prst="rect">
            <a:avLst/>
          </a:prstGeom>
          <a:solidFill>
            <a:srgbClr val="D5E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3" name="Google Shape;403;p53"/>
          <p:cNvPicPr preferRelativeResize="0"/>
          <p:nvPr/>
        </p:nvPicPr>
        <p:blipFill rotWithShape="1">
          <a:blip r:embed="rId3">
            <a:alphaModFix/>
          </a:blip>
          <a:srcRect/>
          <a:stretch/>
        </p:blipFill>
        <p:spPr>
          <a:xfrm>
            <a:off x="-1411280" y="2067343"/>
            <a:ext cx="2547861" cy="1697016"/>
          </a:xfrm>
          <a:prstGeom prst="rect">
            <a:avLst/>
          </a:prstGeom>
          <a:noFill/>
          <a:ln>
            <a:noFill/>
          </a:ln>
        </p:spPr>
      </p:pic>
      <p:grpSp>
        <p:nvGrpSpPr>
          <p:cNvPr id="404" name="Google Shape;404;p53"/>
          <p:cNvGrpSpPr/>
          <p:nvPr/>
        </p:nvGrpSpPr>
        <p:grpSpPr>
          <a:xfrm>
            <a:off x="628650" y="685886"/>
            <a:ext cx="8515495" cy="1662934"/>
            <a:chOff x="628650" y="685886"/>
            <a:chExt cx="8515495" cy="1662934"/>
          </a:xfrm>
        </p:grpSpPr>
        <p:sp>
          <p:nvSpPr>
            <p:cNvPr id="405" name="Google Shape;405;p53"/>
            <p:cNvSpPr/>
            <p:nvPr/>
          </p:nvSpPr>
          <p:spPr>
            <a:xfrm>
              <a:off x="2840245" y="782635"/>
              <a:ext cx="6303900" cy="795000"/>
            </a:xfrm>
            <a:prstGeom prst="rect">
              <a:avLst/>
            </a:prstGeom>
            <a:solidFill>
              <a:srgbClr val="D3D3D3"/>
            </a:solidFill>
            <a:ln>
              <a:noFill/>
            </a:ln>
          </p:spPr>
          <p:txBody>
            <a:bodyPr spcFirstLastPara="1" wrap="square" lIns="91425" tIns="45700" rIns="91425" bIns="45700" anchor="ctr" anchorCtr="0">
              <a:noAutofit/>
            </a:bodyPr>
            <a:lstStyle/>
            <a:p>
              <a:pPr marL="0" marR="0" lvl="0" indent="260747" algn="l" rtl="0">
                <a:lnSpc>
                  <a:spcPct val="100000"/>
                </a:lnSpc>
                <a:spcBef>
                  <a:spcPts val="0"/>
                </a:spcBef>
                <a:spcAft>
                  <a:spcPts val="0"/>
                </a:spcAft>
                <a:buNone/>
              </a:pPr>
              <a:r>
                <a:rPr lang="en" sz="1800" b="1" i="0" u="none" strike="noStrike" cap="none">
                  <a:solidFill>
                    <a:srgbClr val="000000"/>
                  </a:solidFill>
                  <a:latin typeface="Candara"/>
                  <a:ea typeface="Candara"/>
                  <a:cs typeface="Candara"/>
                  <a:sym typeface="Candara"/>
                </a:rPr>
                <a:t>Principle 1 – Empathy Induction</a:t>
              </a:r>
              <a:endParaRPr/>
            </a:p>
            <a:p>
              <a:pPr marL="260747"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Players are likely to empathize only when they make an intentional effort to do so as the game begins</a:t>
              </a:r>
              <a:endParaRPr sz="1050" b="0" i="0" u="none" strike="noStrike" cap="none">
                <a:solidFill>
                  <a:srgbClr val="000000"/>
                </a:solidFill>
                <a:latin typeface="Arial"/>
                <a:ea typeface="Arial"/>
                <a:cs typeface="Arial"/>
                <a:sym typeface="Arial"/>
              </a:endParaRPr>
            </a:p>
          </p:txBody>
        </p:sp>
        <p:grpSp>
          <p:nvGrpSpPr>
            <p:cNvPr id="406" name="Google Shape;406;p53"/>
            <p:cNvGrpSpPr/>
            <p:nvPr/>
          </p:nvGrpSpPr>
          <p:grpSpPr>
            <a:xfrm>
              <a:off x="628650" y="685886"/>
              <a:ext cx="2410170" cy="1662934"/>
              <a:chOff x="628650" y="685886"/>
              <a:chExt cx="2410170" cy="1662934"/>
            </a:xfrm>
          </p:grpSpPr>
          <p:cxnSp>
            <p:nvCxnSpPr>
              <p:cNvPr id="407" name="Google Shape;407;p53"/>
              <p:cNvCxnSpPr/>
              <p:nvPr/>
            </p:nvCxnSpPr>
            <p:spPr>
              <a:xfrm rot="10800000" flipH="1">
                <a:off x="628650" y="1368120"/>
                <a:ext cx="1745100" cy="980700"/>
              </a:xfrm>
              <a:prstGeom prst="straightConnector1">
                <a:avLst/>
              </a:prstGeom>
              <a:noFill/>
              <a:ln w="152400" cap="flat" cmpd="sng">
                <a:solidFill>
                  <a:srgbClr val="00467A"/>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08" name="Google Shape;408;p53"/>
              <p:cNvSpPr/>
              <p:nvPr/>
            </p:nvSpPr>
            <p:spPr>
              <a:xfrm>
                <a:off x="2075220" y="685886"/>
                <a:ext cx="963600" cy="980700"/>
              </a:xfrm>
              <a:prstGeom prst="ellipse">
                <a:avLst/>
              </a:prstGeom>
              <a:solidFill>
                <a:srgbClr val="00467A"/>
              </a:solidFill>
              <a:ln>
                <a:noFill/>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endParaRPr sz="2700" b="1" i="0" u="none" strike="noStrike" cap="none">
                  <a:solidFill>
                    <a:srgbClr val="FFFFFF"/>
                  </a:solidFill>
                  <a:latin typeface="Calibri"/>
                  <a:ea typeface="Calibri"/>
                  <a:cs typeface="Calibri"/>
                  <a:sym typeface="Calibri"/>
                </a:endParaRPr>
              </a:p>
            </p:txBody>
          </p:sp>
        </p:grpSp>
      </p:grpSp>
      <p:grpSp>
        <p:nvGrpSpPr>
          <p:cNvPr id="409" name="Google Shape;409;p53"/>
          <p:cNvGrpSpPr/>
          <p:nvPr/>
        </p:nvGrpSpPr>
        <p:grpSpPr>
          <a:xfrm>
            <a:off x="1043988" y="1715483"/>
            <a:ext cx="8100163" cy="980700"/>
            <a:chOff x="1043988" y="1715483"/>
            <a:chExt cx="8100163" cy="980700"/>
          </a:xfrm>
        </p:grpSpPr>
        <p:sp>
          <p:nvSpPr>
            <p:cNvPr id="410" name="Google Shape;410;p53"/>
            <p:cNvSpPr/>
            <p:nvPr/>
          </p:nvSpPr>
          <p:spPr>
            <a:xfrm>
              <a:off x="3143251" y="1807764"/>
              <a:ext cx="6000900" cy="795600"/>
            </a:xfrm>
            <a:prstGeom prst="rect">
              <a:avLst/>
            </a:prstGeom>
            <a:solidFill>
              <a:srgbClr val="D3D3D3"/>
            </a:solidFill>
            <a:ln>
              <a:noFill/>
            </a:ln>
          </p:spPr>
          <p:txBody>
            <a:bodyPr spcFirstLastPara="1" wrap="square" lIns="91425" tIns="45700" rIns="91425" bIns="45700" anchor="ctr" anchorCtr="0">
              <a:noAutofit/>
            </a:bodyPr>
            <a:lstStyle/>
            <a:p>
              <a:pPr marL="342900" marR="0" lvl="0" indent="0" algn="l" rtl="0">
                <a:lnSpc>
                  <a:spcPct val="100000"/>
                </a:lnSpc>
                <a:spcBef>
                  <a:spcPts val="0"/>
                </a:spcBef>
                <a:spcAft>
                  <a:spcPts val="0"/>
                </a:spcAft>
                <a:buNone/>
              </a:pPr>
              <a:r>
                <a:rPr lang="en" sz="1800" b="1" i="0" u="none" strike="noStrike" cap="none">
                  <a:solidFill>
                    <a:srgbClr val="000000"/>
                  </a:solidFill>
                  <a:latin typeface="Candara"/>
                  <a:ea typeface="Candara"/>
                  <a:cs typeface="Candara"/>
                  <a:sym typeface="Candara"/>
                </a:rPr>
                <a:t>Principle 2 – Empathy in Action</a:t>
              </a:r>
              <a:endParaRPr/>
            </a:p>
            <a:p>
              <a:pPr marL="34290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Give players possible actions that can address the issues in the game</a:t>
              </a:r>
              <a:endParaRPr sz="1050" b="0" i="0" u="none" strike="noStrike" cap="none">
                <a:solidFill>
                  <a:srgbClr val="000000"/>
                </a:solidFill>
                <a:latin typeface="Arial"/>
                <a:ea typeface="Arial"/>
                <a:cs typeface="Arial"/>
                <a:sym typeface="Arial"/>
              </a:endParaRPr>
            </a:p>
          </p:txBody>
        </p:sp>
        <p:grpSp>
          <p:nvGrpSpPr>
            <p:cNvPr id="411" name="Google Shape;411;p53"/>
            <p:cNvGrpSpPr/>
            <p:nvPr/>
          </p:nvGrpSpPr>
          <p:grpSpPr>
            <a:xfrm>
              <a:off x="1043988" y="1715483"/>
              <a:ext cx="2436020" cy="980700"/>
              <a:chOff x="1043988" y="1715483"/>
              <a:chExt cx="2436020" cy="980700"/>
            </a:xfrm>
          </p:grpSpPr>
          <p:cxnSp>
            <p:nvCxnSpPr>
              <p:cNvPr id="412" name="Google Shape;412;p53"/>
              <p:cNvCxnSpPr/>
              <p:nvPr/>
            </p:nvCxnSpPr>
            <p:spPr>
              <a:xfrm rot="10800000" flipH="1">
                <a:off x="1043988" y="2245647"/>
                <a:ext cx="1755000" cy="352800"/>
              </a:xfrm>
              <a:prstGeom prst="straightConnector1">
                <a:avLst/>
              </a:prstGeom>
              <a:noFill/>
              <a:ln w="152400" cap="flat" cmpd="sng">
                <a:solidFill>
                  <a:srgbClr val="EE9512"/>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13" name="Google Shape;413;p53"/>
              <p:cNvSpPr/>
              <p:nvPr/>
            </p:nvSpPr>
            <p:spPr>
              <a:xfrm>
                <a:off x="2513108" y="1715483"/>
                <a:ext cx="966900" cy="980700"/>
              </a:xfrm>
              <a:prstGeom prst="ellipse">
                <a:avLst/>
              </a:prstGeom>
              <a:solidFill>
                <a:srgbClr val="EE9512"/>
              </a:solidFill>
              <a:ln>
                <a:noFill/>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endParaRPr sz="2700" b="1" i="0" u="none" strike="noStrike" cap="none">
                  <a:solidFill>
                    <a:srgbClr val="FFFFFF"/>
                  </a:solidFill>
                  <a:latin typeface="Calibri"/>
                  <a:ea typeface="Calibri"/>
                  <a:cs typeface="Calibri"/>
                  <a:sym typeface="Calibri"/>
                </a:endParaRPr>
              </a:p>
            </p:txBody>
          </p:sp>
        </p:grpSp>
      </p:grpSp>
      <p:grpSp>
        <p:nvGrpSpPr>
          <p:cNvPr id="414" name="Google Shape;414;p53"/>
          <p:cNvGrpSpPr/>
          <p:nvPr/>
        </p:nvGrpSpPr>
        <p:grpSpPr>
          <a:xfrm>
            <a:off x="1222852" y="3678160"/>
            <a:ext cx="7921083" cy="1286818"/>
            <a:chOff x="1222852" y="3678160"/>
            <a:chExt cx="7921083" cy="1286818"/>
          </a:xfrm>
        </p:grpSpPr>
        <p:sp>
          <p:nvSpPr>
            <p:cNvPr id="415" name="Google Shape;415;p53"/>
            <p:cNvSpPr/>
            <p:nvPr/>
          </p:nvSpPr>
          <p:spPr>
            <a:xfrm>
              <a:off x="2762035" y="4156446"/>
              <a:ext cx="6381900" cy="795600"/>
            </a:xfrm>
            <a:prstGeom prst="rect">
              <a:avLst/>
            </a:prstGeom>
            <a:solidFill>
              <a:srgbClr val="D3D3D3"/>
            </a:solidFill>
            <a:ln>
              <a:noFill/>
            </a:ln>
          </p:spPr>
          <p:txBody>
            <a:bodyPr spcFirstLastPara="1" wrap="square" lIns="91425" tIns="45700" rIns="91425" bIns="45700" anchor="ctr" anchorCtr="0">
              <a:noAutofit/>
            </a:bodyPr>
            <a:lstStyle/>
            <a:p>
              <a:pPr marL="342900" marR="0" lvl="0" indent="0" algn="l" rtl="0">
                <a:lnSpc>
                  <a:spcPct val="100000"/>
                </a:lnSpc>
                <a:spcBef>
                  <a:spcPts val="0"/>
                </a:spcBef>
                <a:spcAft>
                  <a:spcPts val="0"/>
                </a:spcAft>
                <a:buNone/>
              </a:pPr>
              <a:r>
                <a:rPr lang="en" sz="1800" b="1" i="0" u="none" strike="noStrike" cap="none">
                  <a:solidFill>
                    <a:srgbClr val="000000"/>
                  </a:solidFill>
                  <a:latin typeface="Candara"/>
                  <a:ea typeface="Candara"/>
                  <a:cs typeface="Candara"/>
                  <a:sym typeface="Candara"/>
                </a:rPr>
                <a:t>Principle 4 – Emphasize Similarities</a:t>
              </a:r>
              <a:endParaRPr sz="1050" b="1" i="0" u="none" strike="noStrike" cap="none">
                <a:solidFill>
                  <a:srgbClr val="000000"/>
                </a:solidFill>
                <a:latin typeface="Candara"/>
                <a:ea typeface="Candara"/>
                <a:cs typeface="Candara"/>
                <a:sym typeface="Candara"/>
              </a:endParaRPr>
            </a:p>
            <a:p>
              <a:pPr marL="34290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Emphasize points of similarity between players and people, but beware of provoking defenses</a:t>
              </a:r>
              <a:endParaRPr/>
            </a:p>
          </p:txBody>
        </p:sp>
        <p:grpSp>
          <p:nvGrpSpPr>
            <p:cNvPr id="416" name="Google Shape;416;p53"/>
            <p:cNvGrpSpPr/>
            <p:nvPr/>
          </p:nvGrpSpPr>
          <p:grpSpPr>
            <a:xfrm>
              <a:off x="1222852" y="3678160"/>
              <a:ext cx="1819268" cy="1286818"/>
              <a:chOff x="1222852" y="3678160"/>
              <a:chExt cx="1819268" cy="1286818"/>
            </a:xfrm>
          </p:grpSpPr>
          <p:cxnSp>
            <p:nvCxnSpPr>
              <p:cNvPr id="417" name="Google Shape;417;p53"/>
              <p:cNvCxnSpPr/>
              <p:nvPr/>
            </p:nvCxnSpPr>
            <p:spPr>
              <a:xfrm>
                <a:off x="1222852" y="3678160"/>
                <a:ext cx="1138200" cy="635400"/>
              </a:xfrm>
              <a:prstGeom prst="straightConnector1">
                <a:avLst/>
              </a:prstGeom>
              <a:noFill/>
              <a:ln w="152400" cap="flat" cmpd="sng">
                <a:solidFill>
                  <a:srgbClr val="FE7600"/>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18" name="Google Shape;418;p53"/>
              <p:cNvSpPr/>
              <p:nvPr/>
            </p:nvSpPr>
            <p:spPr>
              <a:xfrm>
                <a:off x="2075220" y="3984278"/>
                <a:ext cx="966900" cy="980700"/>
              </a:xfrm>
              <a:prstGeom prst="ellipse">
                <a:avLst/>
              </a:prstGeom>
              <a:solidFill>
                <a:srgbClr val="FE7600"/>
              </a:solidFill>
              <a:ln>
                <a:noFill/>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endParaRPr sz="2700" b="1" i="0" u="none" strike="noStrike" cap="none">
                  <a:solidFill>
                    <a:srgbClr val="FFFFFF"/>
                  </a:solidFill>
                  <a:latin typeface="Calibri"/>
                  <a:ea typeface="Calibri"/>
                  <a:cs typeface="Calibri"/>
                  <a:sym typeface="Calibri"/>
                </a:endParaRPr>
              </a:p>
            </p:txBody>
          </p:sp>
        </p:grpSp>
      </p:grpSp>
      <p:grpSp>
        <p:nvGrpSpPr>
          <p:cNvPr id="419" name="Google Shape;419;p53"/>
          <p:cNvGrpSpPr/>
          <p:nvPr/>
        </p:nvGrpSpPr>
        <p:grpSpPr>
          <a:xfrm>
            <a:off x="1222852" y="3003558"/>
            <a:ext cx="7921299" cy="980700"/>
            <a:chOff x="1222852" y="3003558"/>
            <a:chExt cx="7921299" cy="980700"/>
          </a:xfrm>
        </p:grpSpPr>
        <p:sp>
          <p:nvSpPr>
            <p:cNvPr id="420" name="Google Shape;420;p53"/>
            <p:cNvSpPr/>
            <p:nvPr/>
          </p:nvSpPr>
          <p:spPr>
            <a:xfrm>
              <a:off x="3143251" y="3104780"/>
              <a:ext cx="6000900" cy="795600"/>
            </a:xfrm>
            <a:prstGeom prst="rect">
              <a:avLst/>
            </a:prstGeom>
            <a:solidFill>
              <a:srgbClr val="D3D3D3"/>
            </a:solidFill>
            <a:ln>
              <a:noFill/>
            </a:ln>
          </p:spPr>
          <p:txBody>
            <a:bodyPr spcFirstLastPara="1" wrap="square" lIns="91425" tIns="45700" rIns="91425" bIns="45700" anchor="ctr" anchorCtr="0">
              <a:noAutofit/>
            </a:bodyPr>
            <a:lstStyle/>
            <a:p>
              <a:pPr marL="342900" marR="0" lvl="0" indent="0" algn="l" rtl="0">
                <a:lnSpc>
                  <a:spcPct val="100000"/>
                </a:lnSpc>
                <a:spcBef>
                  <a:spcPts val="0"/>
                </a:spcBef>
                <a:spcAft>
                  <a:spcPts val="0"/>
                </a:spcAft>
                <a:buNone/>
              </a:pPr>
              <a:r>
                <a:rPr lang="en" sz="1800" b="1" i="0" u="none" strike="noStrike" cap="none">
                  <a:solidFill>
                    <a:srgbClr val="000000"/>
                  </a:solidFill>
                  <a:latin typeface="Candara"/>
                  <a:ea typeface="Candara"/>
                  <a:cs typeface="Candara"/>
                  <a:sym typeface="Candara"/>
                </a:rPr>
                <a:t>Principle 3 – Empathy Combo</a:t>
              </a:r>
              <a:endParaRPr/>
            </a:p>
            <a:p>
              <a:pPr marL="34290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Emotional empathy works for small changes, but needs to be paired with cognitive empathy for bigger changes</a:t>
              </a:r>
              <a:endParaRPr sz="1050" b="0" i="0" u="none" strike="noStrike" cap="none">
                <a:solidFill>
                  <a:srgbClr val="000000"/>
                </a:solidFill>
                <a:latin typeface="Arial"/>
                <a:ea typeface="Arial"/>
                <a:cs typeface="Arial"/>
                <a:sym typeface="Arial"/>
              </a:endParaRPr>
            </a:p>
          </p:txBody>
        </p:sp>
        <p:grpSp>
          <p:nvGrpSpPr>
            <p:cNvPr id="421" name="Google Shape;421;p53"/>
            <p:cNvGrpSpPr/>
            <p:nvPr/>
          </p:nvGrpSpPr>
          <p:grpSpPr>
            <a:xfrm>
              <a:off x="1222852" y="3003558"/>
              <a:ext cx="2257156" cy="980700"/>
              <a:chOff x="1222852" y="3003558"/>
              <a:chExt cx="2257156" cy="980700"/>
            </a:xfrm>
          </p:grpSpPr>
          <p:cxnSp>
            <p:nvCxnSpPr>
              <p:cNvPr id="422" name="Google Shape;422;p53"/>
              <p:cNvCxnSpPr/>
              <p:nvPr/>
            </p:nvCxnSpPr>
            <p:spPr>
              <a:xfrm>
                <a:off x="1222852" y="3052437"/>
                <a:ext cx="1588800" cy="249600"/>
              </a:xfrm>
              <a:prstGeom prst="straightConnector1">
                <a:avLst/>
              </a:prstGeom>
              <a:noFill/>
              <a:ln w="152400" cap="flat" cmpd="sng">
                <a:solidFill>
                  <a:srgbClr val="004DA2"/>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23" name="Google Shape;423;p53"/>
              <p:cNvSpPr/>
              <p:nvPr/>
            </p:nvSpPr>
            <p:spPr>
              <a:xfrm>
                <a:off x="2513108" y="3003558"/>
                <a:ext cx="966900" cy="980700"/>
              </a:xfrm>
              <a:prstGeom prst="ellipse">
                <a:avLst/>
              </a:prstGeom>
              <a:solidFill>
                <a:srgbClr val="004DA2"/>
              </a:solidFill>
              <a:ln>
                <a:noFill/>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endParaRPr sz="2700" b="1" i="0" u="none" strike="noStrike" cap="none">
                  <a:solidFill>
                    <a:srgbClr val="FFFFFF"/>
                  </a:solidFill>
                  <a:latin typeface="Calibri"/>
                  <a:ea typeface="Calibri"/>
                  <a:cs typeface="Calibri"/>
                  <a:sym typeface="Calibri"/>
                </a:endParaRPr>
              </a:p>
            </p:txBody>
          </p:sp>
        </p:grpSp>
      </p:grpSp>
      <p:sp>
        <p:nvSpPr>
          <p:cNvPr id="424" name="Google Shape;424;p53"/>
          <p:cNvSpPr/>
          <p:nvPr/>
        </p:nvSpPr>
        <p:spPr>
          <a:xfrm>
            <a:off x="1271" y="1066402"/>
            <a:ext cx="1732361" cy="3464722"/>
          </a:xfrm>
          <a:custGeom>
            <a:avLst/>
            <a:gdLst/>
            <a:ahLst/>
            <a:cxnLst/>
            <a:rect l="l" t="t" r="r" b="b"/>
            <a:pathLst>
              <a:path w="3559" h="7118" extrusionOk="0">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9525" cap="flat" cmpd="sng">
            <a:solidFill>
              <a:srgbClr val="FE76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25" name="Google Shape;425;p53"/>
          <p:cNvSpPr/>
          <p:nvPr/>
        </p:nvSpPr>
        <p:spPr>
          <a:xfrm>
            <a:off x="1271" y="1321196"/>
            <a:ext cx="1476375" cy="2955131"/>
          </a:xfrm>
          <a:custGeom>
            <a:avLst/>
            <a:gdLst/>
            <a:ahLst/>
            <a:cxnLst/>
            <a:rect l="l" t="t" r="r" b="b"/>
            <a:pathLst>
              <a:path w="3034" h="6068" extrusionOk="0">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004DA2"/>
          </a:solidFill>
          <a:ln w="9525" cap="flat" cmpd="sng">
            <a:solidFill>
              <a:srgbClr val="004DA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26" name="Google Shape;426;p53"/>
          <p:cNvSpPr/>
          <p:nvPr/>
        </p:nvSpPr>
        <p:spPr>
          <a:xfrm>
            <a:off x="1271" y="1577180"/>
            <a:ext cx="1221579" cy="2443164"/>
          </a:xfrm>
          <a:custGeom>
            <a:avLst/>
            <a:gdLst/>
            <a:ahLst/>
            <a:cxnLst/>
            <a:rect l="l" t="t" r="r" b="b"/>
            <a:pathLst>
              <a:path w="2510" h="5018" extrusionOk="0">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EE9512"/>
          </a:solidFill>
          <a:ln w="9525" cap="flat" cmpd="sng">
            <a:solidFill>
              <a:srgbClr val="EE951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27" name="Google Shape;427;p53"/>
          <p:cNvSpPr/>
          <p:nvPr/>
        </p:nvSpPr>
        <p:spPr>
          <a:xfrm>
            <a:off x="1271" y="1833165"/>
            <a:ext cx="965598" cy="1931196"/>
          </a:xfrm>
          <a:custGeom>
            <a:avLst/>
            <a:gdLst/>
            <a:ahLst/>
            <a:cxnLst/>
            <a:rect l="l" t="t" r="r" b="b"/>
            <a:pathLst>
              <a:path w="1985" h="3968" extrusionOk="0">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0467A"/>
          </a:solidFill>
          <a:ln w="9525" cap="flat" cmpd="sng">
            <a:solidFill>
              <a:srgbClr val="00467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28" name="Google Shape;428;p53"/>
          <p:cNvSpPr txBox="1"/>
          <p:nvPr/>
        </p:nvSpPr>
        <p:spPr>
          <a:xfrm>
            <a:off x="748691" y="-36776"/>
            <a:ext cx="1354800" cy="766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53" descr="Game controller"/>
          <p:cNvPicPr preferRelativeResize="0"/>
          <p:nvPr/>
        </p:nvPicPr>
        <p:blipFill rotWithShape="1">
          <a:blip r:embed="rId4">
            <a:alphaModFix/>
          </a:blip>
          <a:srcRect/>
          <a:stretch/>
        </p:blipFill>
        <p:spPr>
          <a:xfrm>
            <a:off x="2103405" y="679724"/>
            <a:ext cx="914400" cy="914400"/>
          </a:xfrm>
          <a:prstGeom prst="rect">
            <a:avLst/>
          </a:prstGeom>
          <a:noFill/>
          <a:ln>
            <a:noFill/>
          </a:ln>
        </p:spPr>
      </p:pic>
      <p:pic>
        <p:nvPicPr>
          <p:cNvPr id="430" name="Google Shape;430;p53" descr="Books"/>
          <p:cNvPicPr preferRelativeResize="0"/>
          <p:nvPr/>
        </p:nvPicPr>
        <p:blipFill rotWithShape="1">
          <a:blip r:embed="rId5">
            <a:alphaModFix/>
          </a:blip>
          <a:srcRect/>
          <a:stretch/>
        </p:blipFill>
        <p:spPr>
          <a:xfrm>
            <a:off x="2546667" y="1761940"/>
            <a:ext cx="882336" cy="882336"/>
          </a:xfrm>
          <a:prstGeom prst="rect">
            <a:avLst/>
          </a:prstGeom>
          <a:noFill/>
          <a:ln>
            <a:noFill/>
          </a:ln>
        </p:spPr>
      </p:pic>
      <p:pic>
        <p:nvPicPr>
          <p:cNvPr id="431" name="Google Shape;431;p53" descr="Wreath"/>
          <p:cNvPicPr preferRelativeResize="0"/>
          <p:nvPr/>
        </p:nvPicPr>
        <p:blipFill rotWithShape="1">
          <a:blip r:embed="rId6">
            <a:alphaModFix/>
          </a:blip>
          <a:srcRect/>
          <a:stretch/>
        </p:blipFill>
        <p:spPr>
          <a:xfrm>
            <a:off x="2103405" y="4017425"/>
            <a:ext cx="914400" cy="914400"/>
          </a:xfrm>
          <a:prstGeom prst="rect">
            <a:avLst/>
          </a:prstGeom>
          <a:noFill/>
          <a:ln>
            <a:noFill/>
          </a:ln>
        </p:spPr>
      </p:pic>
      <p:grpSp>
        <p:nvGrpSpPr>
          <p:cNvPr id="432" name="Google Shape;432;p53"/>
          <p:cNvGrpSpPr/>
          <p:nvPr/>
        </p:nvGrpSpPr>
        <p:grpSpPr>
          <a:xfrm>
            <a:off x="4963373" y="-148363"/>
            <a:ext cx="5194231" cy="759076"/>
            <a:chOff x="-1535283" y="1287960"/>
            <a:chExt cx="11486579" cy="2067200"/>
          </a:xfrm>
        </p:grpSpPr>
        <p:sp>
          <p:nvSpPr>
            <p:cNvPr id="433" name="Google Shape;433;p53"/>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434" name="Google Shape;434;p53"/>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435" name="Google Shape;435;p53"/>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436" name="Google Shape;436;p53"/>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437" name="Google Shape;437;p53"/>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sp>
        <p:nvSpPr>
          <p:cNvPr id="438" name="Google Shape;438;p53"/>
          <p:cNvSpPr txBox="1"/>
          <p:nvPr/>
        </p:nvSpPr>
        <p:spPr>
          <a:xfrm>
            <a:off x="5700618" y="-145525"/>
            <a:ext cx="3443400" cy="766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Arial"/>
                <a:ea typeface="Arial"/>
                <a:cs typeface="Arial"/>
                <a:sym typeface="Arial"/>
              </a:rPr>
              <a:t>Empathy Design Principles</a:t>
            </a:r>
            <a:endParaRPr/>
          </a:p>
        </p:txBody>
      </p:sp>
      <p:pic>
        <p:nvPicPr>
          <p:cNvPr id="439" name="Google Shape;439;p53"/>
          <p:cNvPicPr preferRelativeResize="0"/>
          <p:nvPr/>
        </p:nvPicPr>
        <p:blipFill rotWithShape="1">
          <a:blip r:embed="rId7">
            <a:alphaModFix/>
          </a:blip>
          <a:srcRect/>
          <a:stretch/>
        </p:blipFill>
        <p:spPr>
          <a:xfrm>
            <a:off x="2634813" y="3091782"/>
            <a:ext cx="782500" cy="78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gtEl>
                                        <p:attrNameLst>
                                          <p:attrName>style.visibility</p:attrName>
                                        </p:attrNameLst>
                                      </p:cBhvr>
                                      <p:to>
                                        <p:strVal val="visible"/>
                                      </p:to>
                                    </p:set>
                                    <p:animEffect transition="in" filter="fade">
                                      <p:cBhvr>
                                        <p:cTn id="12" dur="5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
                                        </p:tgtEl>
                                        <p:attrNameLst>
                                          <p:attrName>style.visibility</p:attrName>
                                        </p:attrNameLst>
                                      </p:cBhvr>
                                      <p:to>
                                        <p:strVal val="visible"/>
                                      </p:to>
                                    </p:set>
                                    <p:animEffect transition="in" filter="fade">
                                      <p:cBhvr>
                                        <p:cTn id="17" dur="500"/>
                                        <p:tgtEl>
                                          <p:spTgt spid="4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4"/>
                                        </p:tgtEl>
                                        <p:attrNameLst>
                                          <p:attrName>style.visibility</p:attrName>
                                        </p:attrNameLst>
                                      </p:cBhvr>
                                      <p:to>
                                        <p:strVal val="visible"/>
                                      </p:to>
                                    </p:set>
                                    <p:animEffect transition="in" filter="fade">
                                      <p:cBhvr>
                                        <p:cTn id="22"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4"/>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Measurement</a:t>
            </a:r>
            <a:endParaRPr/>
          </a:p>
        </p:txBody>
      </p:sp>
      <p:sp>
        <p:nvSpPr>
          <p:cNvPr id="445" name="Google Shape;445;p54"/>
          <p:cNvSpPr txBox="1">
            <a:spLocks noGrp="1"/>
          </p:cNvSpPr>
          <p:nvPr>
            <p:ph type="body" idx="1"/>
          </p:nvPr>
        </p:nvSpPr>
        <p:spPr>
          <a:xfrm>
            <a:off x="38600" y="2476291"/>
            <a:ext cx="50610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a:t>Established Scales</a:t>
            </a:r>
            <a:endParaRPr/>
          </a:p>
          <a:p>
            <a:pPr marL="800100" lvl="1" indent="-342900" algn="l" rtl="0">
              <a:lnSpc>
                <a:spcPct val="100000"/>
              </a:lnSpc>
              <a:spcBef>
                <a:spcPts val="2000"/>
              </a:spcBef>
              <a:spcAft>
                <a:spcPts val="0"/>
              </a:spcAft>
              <a:buSzPts val="2400"/>
              <a:buChar char="▻"/>
            </a:pPr>
            <a:r>
              <a:rPr lang="en"/>
              <a:t>Ethnocultural empathy (Wang et al. 2003)</a:t>
            </a:r>
            <a:endParaRPr/>
          </a:p>
          <a:p>
            <a:pPr marL="342900" lvl="0" indent="-342900" algn="l" rtl="0">
              <a:lnSpc>
                <a:spcPct val="100000"/>
              </a:lnSpc>
              <a:spcBef>
                <a:spcPts val="1600"/>
              </a:spcBef>
              <a:spcAft>
                <a:spcPts val="0"/>
              </a:spcAft>
              <a:buSzPts val="2400"/>
              <a:buChar char="▰"/>
            </a:pPr>
            <a:r>
              <a:rPr lang="en"/>
              <a:t>Create Custom Scale</a:t>
            </a:r>
            <a:endParaRPr/>
          </a:p>
          <a:p>
            <a:pPr marL="342900" lvl="0" indent="-342900" algn="l" rtl="0">
              <a:lnSpc>
                <a:spcPct val="100000"/>
              </a:lnSpc>
              <a:spcBef>
                <a:spcPts val="1600"/>
              </a:spcBef>
              <a:spcAft>
                <a:spcPts val="0"/>
              </a:spcAft>
              <a:buSzPts val="2400"/>
              <a:buChar char="▰"/>
            </a:pPr>
            <a:r>
              <a:rPr lang="en"/>
              <a:t>Measure Behavior</a:t>
            </a:r>
            <a:endParaRPr/>
          </a:p>
          <a:p>
            <a:pPr marL="800100" lvl="1" indent="-342900" algn="l" rtl="0">
              <a:lnSpc>
                <a:spcPct val="100000"/>
              </a:lnSpc>
              <a:spcBef>
                <a:spcPts val="2000"/>
              </a:spcBef>
              <a:spcAft>
                <a:spcPts val="0"/>
              </a:spcAft>
              <a:buSzPts val="2400"/>
              <a:buChar char="▻"/>
            </a:pPr>
            <a:r>
              <a:rPr lang="en"/>
              <a:t>Donations, petitions, volunteering, paper writing, etc. </a:t>
            </a:r>
            <a:endParaRPr/>
          </a:p>
          <a:p>
            <a:pPr marL="800100" lvl="1" indent="-190500" algn="l" rtl="0">
              <a:lnSpc>
                <a:spcPct val="100000"/>
              </a:lnSpc>
              <a:spcBef>
                <a:spcPts val="2000"/>
              </a:spcBef>
              <a:spcAft>
                <a:spcPts val="0"/>
              </a:spcAft>
              <a:buSzPts val="2400"/>
              <a:buNone/>
            </a:pPr>
            <a:endParaRPr/>
          </a:p>
          <a:p>
            <a:pPr marL="0" lvl="0" indent="0" algn="l" rtl="0">
              <a:lnSpc>
                <a:spcPct val="100000"/>
              </a:lnSpc>
              <a:spcBef>
                <a:spcPts val="1600"/>
              </a:spcBef>
              <a:spcAft>
                <a:spcPts val="0"/>
              </a:spcAft>
              <a:buSzPts val="2400"/>
              <a:buNone/>
            </a:pPr>
            <a:endParaRPr/>
          </a:p>
          <a:p>
            <a:pPr marL="342900" lvl="0" indent="-190500" algn="l" rtl="0">
              <a:lnSpc>
                <a:spcPct val="100000"/>
              </a:lnSpc>
              <a:spcBef>
                <a:spcPts val="1600"/>
              </a:spcBef>
              <a:spcAft>
                <a:spcPts val="1000"/>
              </a:spcAft>
              <a:buSzPts val="2400"/>
              <a:buNone/>
            </a:pPr>
            <a:endParaRPr/>
          </a:p>
        </p:txBody>
      </p:sp>
      <p:pic>
        <p:nvPicPr>
          <p:cNvPr id="446" name="Google Shape;446;p54"/>
          <p:cNvPicPr preferRelativeResize="0"/>
          <p:nvPr/>
        </p:nvPicPr>
        <p:blipFill rotWithShape="1">
          <a:blip r:embed="rId3">
            <a:alphaModFix/>
          </a:blip>
          <a:srcRect/>
          <a:stretch/>
        </p:blipFill>
        <p:spPr>
          <a:xfrm>
            <a:off x="4678420" y="909350"/>
            <a:ext cx="4091700" cy="4097700"/>
          </a:xfrm>
          <a:prstGeom prst="diamond">
            <a:avLst/>
          </a:prstGeom>
          <a:noFill/>
          <a:ln>
            <a:noFill/>
          </a:ln>
        </p:spPr>
      </p:pic>
      <p:sp>
        <p:nvSpPr>
          <p:cNvPr id="447" name="Google Shape;447;p5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26</a:t>
            </a:fld>
            <a:endParaRPr/>
          </a:p>
        </p:txBody>
      </p:sp>
      <p:grpSp>
        <p:nvGrpSpPr>
          <p:cNvPr id="448" name="Google Shape;448;p54"/>
          <p:cNvGrpSpPr/>
          <p:nvPr/>
        </p:nvGrpSpPr>
        <p:grpSpPr>
          <a:xfrm>
            <a:off x="275036" y="580108"/>
            <a:ext cx="407743" cy="391135"/>
            <a:chOff x="5233525" y="4954450"/>
            <a:chExt cx="538275" cy="516350"/>
          </a:xfrm>
        </p:grpSpPr>
        <p:sp>
          <p:nvSpPr>
            <p:cNvPr id="449" name="Google Shape;449;p54"/>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4"/>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4"/>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4"/>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4"/>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4"/>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4"/>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54"/>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54"/>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4"/>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54"/>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5"/>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Industry Example </a:t>
            </a:r>
            <a:endParaRPr/>
          </a:p>
        </p:txBody>
      </p:sp>
      <p:sp>
        <p:nvSpPr>
          <p:cNvPr id="465" name="Google Shape;465;p55"/>
          <p:cNvSpPr txBox="1">
            <a:spLocks noGrp="1"/>
          </p:cNvSpPr>
          <p:nvPr>
            <p:ph type="body" idx="1"/>
          </p:nvPr>
        </p:nvSpPr>
        <p:spPr>
          <a:xfrm>
            <a:off x="396597" y="1874985"/>
            <a:ext cx="4163100" cy="3145500"/>
          </a:xfrm>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600"/>
              </a:spcBef>
              <a:spcAft>
                <a:spcPts val="0"/>
              </a:spcAft>
              <a:buSzPts val="2400"/>
              <a:buChar char="▰"/>
            </a:pPr>
            <a:r>
              <a:rPr lang="en" sz="2000"/>
              <a:t>Hellblade – Very successful AAA game that tackled serious subject matter (i.e., mental illness)</a:t>
            </a:r>
            <a:endParaRPr/>
          </a:p>
          <a:p>
            <a:pPr marL="800100" lvl="1" indent="-342900" algn="l" rtl="0">
              <a:lnSpc>
                <a:spcPct val="100000"/>
              </a:lnSpc>
              <a:spcBef>
                <a:spcPts val="1000"/>
              </a:spcBef>
              <a:spcAft>
                <a:spcPts val="0"/>
              </a:spcAft>
              <a:buSzPts val="2400"/>
              <a:buChar char="▻"/>
            </a:pPr>
            <a:r>
              <a:rPr lang="en" sz="2000"/>
              <a:t>Sought to increase empathetic understanding </a:t>
            </a:r>
            <a:endParaRPr/>
          </a:p>
          <a:p>
            <a:pPr marL="800100" lvl="1" indent="-190500" algn="l" rtl="0">
              <a:lnSpc>
                <a:spcPct val="100000"/>
              </a:lnSpc>
              <a:spcBef>
                <a:spcPts val="1000"/>
              </a:spcBef>
              <a:spcAft>
                <a:spcPts val="0"/>
              </a:spcAft>
              <a:buSzPts val="2400"/>
              <a:buNone/>
            </a:pPr>
            <a:endParaRPr sz="2000"/>
          </a:p>
          <a:p>
            <a:pPr marL="342900" lvl="0" indent="-342900" algn="l" rtl="0">
              <a:lnSpc>
                <a:spcPct val="100000"/>
              </a:lnSpc>
              <a:spcBef>
                <a:spcPts val="600"/>
              </a:spcBef>
              <a:spcAft>
                <a:spcPts val="0"/>
              </a:spcAft>
              <a:buSzPts val="2400"/>
              <a:buChar char="▰"/>
            </a:pPr>
            <a:r>
              <a:rPr lang="en" sz="2000"/>
              <a:t>We analyzed the design decisions that contributed to its success</a:t>
            </a:r>
            <a:endParaRPr/>
          </a:p>
          <a:p>
            <a:pPr marL="800100" lvl="1" indent="-190500" algn="l" rtl="0">
              <a:lnSpc>
                <a:spcPct val="100000"/>
              </a:lnSpc>
              <a:spcBef>
                <a:spcPts val="1000"/>
              </a:spcBef>
              <a:spcAft>
                <a:spcPts val="0"/>
              </a:spcAft>
              <a:buSzPts val="2400"/>
              <a:buNone/>
            </a:pPr>
            <a:endParaRPr sz="1600"/>
          </a:p>
          <a:p>
            <a:pPr marL="0" lvl="0" indent="0" algn="l" rtl="0">
              <a:lnSpc>
                <a:spcPct val="100000"/>
              </a:lnSpc>
              <a:spcBef>
                <a:spcPts val="600"/>
              </a:spcBef>
              <a:spcAft>
                <a:spcPts val="0"/>
              </a:spcAft>
              <a:buSzPts val="2400"/>
              <a:buNone/>
            </a:pPr>
            <a:endParaRPr sz="1600"/>
          </a:p>
          <a:p>
            <a:pPr marL="342900" lvl="0" indent="-190500" algn="l" rtl="0">
              <a:lnSpc>
                <a:spcPct val="100000"/>
              </a:lnSpc>
              <a:spcBef>
                <a:spcPts val="600"/>
              </a:spcBef>
              <a:spcAft>
                <a:spcPts val="0"/>
              </a:spcAft>
              <a:buSzPts val="2400"/>
              <a:buNone/>
            </a:pPr>
            <a:endParaRPr sz="1600"/>
          </a:p>
        </p:txBody>
      </p:sp>
      <p:sp>
        <p:nvSpPr>
          <p:cNvPr id="466" name="Google Shape;466;p5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27</a:t>
            </a:fld>
            <a:endParaRPr/>
          </a:p>
        </p:txBody>
      </p:sp>
      <p:grpSp>
        <p:nvGrpSpPr>
          <p:cNvPr id="467" name="Google Shape;467;p55"/>
          <p:cNvGrpSpPr/>
          <p:nvPr/>
        </p:nvGrpSpPr>
        <p:grpSpPr>
          <a:xfrm>
            <a:off x="275036" y="580108"/>
            <a:ext cx="407743" cy="391135"/>
            <a:chOff x="5233525" y="4954450"/>
            <a:chExt cx="538275" cy="516350"/>
          </a:xfrm>
        </p:grpSpPr>
        <p:sp>
          <p:nvSpPr>
            <p:cNvPr id="468" name="Google Shape;468;p55"/>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55"/>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55"/>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55"/>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5"/>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55"/>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55"/>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55"/>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5"/>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55"/>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55"/>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79" name="Google Shape;479;p55" descr="Image result for hellblade cover"/>
          <p:cNvPicPr preferRelativeResize="0"/>
          <p:nvPr/>
        </p:nvPicPr>
        <p:blipFill rotWithShape="1">
          <a:blip r:embed="rId3">
            <a:alphaModFix/>
          </a:blip>
          <a:srcRect/>
          <a:stretch/>
        </p:blipFill>
        <p:spPr>
          <a:xfrm>
            <a:off x="5159828" y="1371913"/>
            <a:ext cx="2730600" cy="273060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6"/>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Industry Example </a:t>
            </a:r>
            <a:endParaRPr/>
          </a:p>
        </p:txBody>
      </p:sp>
      <p:sp>
        <p:nvSpPr>
          <p:cNvPr id="485" name="Google Shape;485;p56"/>
          <p:cNvSpPr txBox="1">
            <a:spLocks noGrp="1"/>
          </p:cNvSpPr>
          <p:nvPr>
            <p:ph type="body" idx="1"/>
          </p:nvPr>
        </p:nvSpPr>
        <p:spPr>
          <a:xfrm>
            <a:off x="346600" y="2784875"/>
            <a:ext cx="2706900" cy="1667400"/>
          </a:xfrm>
          <a:prstGeom prst="rect">
            <a:avLst/>
          </a:prstGeom>
          <a:noFill/>
          <a:ln>
            <a:noFill/>
          </a:ln>
        </p:spPr>
        <p:txBody>
          <a:bodyPr spcFirstLastPara="1" wrap="square" lIns="91425" tIns="91425" rIns="91425" bIns="91425" anchor="ctr" anchorCtr="0">
            <a:noAutofit/>
          </a:bodyPr>
          <a:lstStyle/>
          <a:p>
            <a:pPr marL="342900" lvl="0" indent="-279400" algn="l" rtl="0">
              <a:lnSpc>
                <a:spcPct val="100000"/>
              </a:lnSpc>
              <a:spcBef>
                <a:spcPts val="600"/>
              </a:spcBef>
              <a:spcAft>
                <a:spcPts val="0"/>
              </a:spcAft>
              <a:buSzPts val="1400"/>
              <a:buChar char="▰"/>
            </a:pPr>
            <a:r>
              <a:rPr lang="en" sz="1400"/>
              <a:t>Transparency </a:t>
            </a:r>
            <a:endParaRPr sz="1400"/>
          </a:p>
          <a:p>
            <a:pPr marL="800100" lvl="1" indent="-279400" algn="l" rtl="0">
              <a:lnSpc>
                <a:spcPct val="100000"/>
              </a:lnSpc>
              <a:spcBef>
                <a:spcPts val="1000"/>
              </a:spcBef>
              <a:spcAft>
                <a:spcPts val="0"/>
              </a:spcAft>
              <a:buSzPts val="1400"/>
              <a:buChar char="▻"/>
            </a:pPr>
            <a:r>
              <a:rPr lang="en" sz="1400"/>
              <a:t>Dev diaries</a:t>
            </a:r>
            <a:endParaRPr sz="1400"/>
          </a:p>
          <a:p>
            <a:pPr marL="800100" lvl="1" indent="-279400" algn="l" rtl="0">
              <a:lnSpc>
                <a:spcPct val="100000"/>
              </a:lnSpc>
              <a:spcBef>
                <a:spcPts val="1000"/>
              </a:spcBef>
              <a:spcAft>
                <a:spcPts val="0"/>
              </a:spcAft>
              <a:buSzPts val="1400"/>
              <a:buChar char="▻"/>
            </a:pPr>
            <a:r>
              <a:rPr lang="en" sz="1400"/>
              <a:t>Intro screen</a:t>
            </a:r>
            <a:endParaRPr sz="1400"/>
          </a:p>
          <a:p>
            <a:pPr marL="342900" lvl="0" indent="-279400" algn="l" rtl="0">
              <a:lnSpc>
                <a:spcPct val="100000"/>
              </a:lnSpc>
              <a:spcBef>
                <a:spcPts val="600"/>
              </a:spcBef>
              <a:spcAft>
                <a:spcPts val="0"/>
              </a:spcAft>
              <a:buSzPts val="1400"/>
              <a:buChar char="▰"/>
            </a:pPr>
            <a:r>
              <a:rPr lang="en" sz="1400"/>
              <a:t>Input</a:t>
            </a:r>
            <a:endParaRPr sz="1400"/>
          </a:p>
          <a:p>
            <a:pPr marL="800100" lvl="1" indent="-279400" algn="l" rtl="0">
              <a:lnSpc>
                <a:spcPct val="100000"/>
              </a:lnSpc>
              <a:spcBef>
                <a:spcPts val="1000"/>
              </a:spcBef>
              <a:spcAft>
                <a:spcPts val="0"/>
              </a:spcAft>
              <a:buSzPts val="1400"/>
              <a:buChar char="▻"/>
            </a:pPr>
            <a:r>
              <a:rPr lang="en" sz="1400"/>
              <a:t>Mental health professionals</a:t>
            </a:r>
            <a:endParaRPr sz="1400"/>
          </a:p>
          <a:p>
            <a:pPr marL="800100" lvl="1" indent="-279400" algn="l" rtl="0">
              <a:lnSpc>
                <a:spcPct val="100000"/>
              </a:lnSpc>
              <a:spcBef>
                <a:spcPts val="1000"/>
              </a:spcBef>
              <a:spcAft>
                <a:spcPts val="0"/>
              </a:spcAft>
              <a:buSzPts val="1400"/>
              <a:buChar char="▻"/>
            </a:pPr>
            <a:r>
              <a:rPr lang="en" sz="1400"/>
              <a:t>Scientists</a:t>
            </a:r>
            <a:endParaRPr sz="1400"/>
          </a:p>
          <a:p>
            <a:pPr marL="800100" lvl="1" indent="-279400" algn="l" rtl="0">
              <a:lnSpc>
                <a:spcPct val="100000"/>
              </a:lnSpc>
              <a:spcBef>
                <a:spcPts val="1000"/>
              </a:spcBef>
              <a:spcAft>
                <a:spcPts val="0"/>
              </a:spcAft>
              <a:buSzPts val="1400"/>
              <a:buChar char="▻"/>
            </a:pPr>
            <a:r>
              <a:rPr lang="en" sz="1400"/>
              <a:t>Patients as advisors</a:t>
            </a:r>
            <a:endParaRPr sz="1400"/>
          </a:p>
          <a:p>
            <a:pPr marL="342900" lvl="0" indent="-279400" algn="l" rtl="0">
              <a:lnSpc>
                <a:spcPct val="100000"/>
              </a:lnSpc>
              <a:spcBef>
                <a:spcPts val="600"/>
              </a:spcBef>
              <a:spcAft>
                <a:spcPts val="0"/>
              </a:spcAft>
              <a:buSzPts val="1400"/>
              <a:buChar char="▰"/>
            </a:pPr>
            <a:r>
              <a:rPr lang="en" sz="1400"/>
              <a:t>Accuracy </a:t>
            </a:r>
            <a:endParaRPr sz="1400"/>
          </a:p>
          <a:p>
            <a:pPr marL="800100" lvl="1" indent="-279400" algn="l" rtl="0">
              <a:lnSpc>
                <a:spcPct val="100000"/>
              </a:lnSpc>
              <a:spcBef>
                <a:spcPts val="1000"/>
              </a:spcBef>
              <a:spcAft>
                <a:spcPts val="0"/>
              </a:spcAft>
              <a:buSzPts val="1400"/>
              <a:buChar char="▻"/>
            </a:pPr>
            <a:r>
              <a:rPr lang="en" sz="1400"/>
              <a:t>Acting</a:t>
            </a:r>
            <a:endParaRPr sz="1400"/>
          </a:p>
          <a:p>
            <a:pPr marL="800100" lvl="1" indent="-279400" algn="l" rtl="0">
              <a:lnSpc>
                <a:spcPct val="100000"/>
              </a:lnSpc>
              <a:spcBef>
                <a:spcPts val="1000"/>
              </a:spcBef>
              <a:spcAft>
                <a:spcPts val="0"/>
              </a:spcAft>
              <a:buSzPts val="1400"/>
              <a:buChar char="▻"/>
            </a:pPr>
            <a:r>
              <a:rPr lang="en" sz="1400"/>
              <a:t>Binaural sound</a:t>
            </a:r>
            <a:endParaRPr sz="1400"/>
          </a:p>
          <a:p>
            <a:pPr marL="800100" lvl="1" indent="-190500" algn="l" rtl="0">
              <a:lnSpc>
                <a:spcPct val="100000"/>
              </a:lnSpc>
              <a:spcBef>
                <a:spcPts val="1000"/>
              </a:spcBef>
              <a:spcAft>
                <a:spcPts val="0"/>
              </a:spcAft>
              <a:buSzPts val="2400"/>
              <a:buNone/>
            </a:pPr>
            <a:endParaRPr sz="1400"/>
          </a:p>
          <a:p>
            <a:pPr marL="0" lvl="0" indent="0" algn="l" rtl="0">
              <a:lnSpc>
                <a:spcPct val="100000"/>
              </a:lnSpc>
              <a:spcBef>
                <a:spcPts val="600"/>
              </a:spcBef>
              <a:spcAft>
                <a:spcPts val="0"/>
              </a:spcAft>
              <a:buSzPts val="2400"/>
              <a:buNone/>
            </a:pPr>
            <a:endParaRPr sz="1400"/>
          </a:p>
          <a:p>
            <a:pPr marL="342900" lvl="0" indent="-190500" algn="l" rtl="0">
              <a:lnSpc>
                <a:spcPct val="100000"/>
              </a:lnSpc>
              <a:spcBef>
                <a:spcPts val="600"/>
              </a:spcBef>
              <a:spcAft>
                <a:spcPts val="0"/>
              </a:spcAft>
              <a:buSzPts val="2400"/>
              <a:buNone/>
            </a:pPr>
            <a:endParaRPr sz="1400"/>
          </a:p>
        </p:txBody>
      </p:sp>
      <p:sp>
        <p:nvSpPr>
          <p:cNvPr id="486" name="Google Shape;486;p56"/>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28</a:t>
            </a:fld>
            <a:endParaRPr/>
          </a:p>
        </p:txBody>
      </p:sp>
      <p:grpSp>
        <p:nvGrpSpPr>
          <p:cNvPr id="487" name="Google Shape;487;p56"/>
          <p:cNvGrpSpPr/>
          <p:nvPr/>
        </p:nvGrpSpPr>
        <p:grpSpPr>
          <a:xfrm>
            <a:off x="275036" y="580108"/>
            <a:ext cx="407743" cy="391135"/>
            <a:chOff x="5233525" y="4954450"/>
            <a:chExt cx="538275" cy="516350"/>
          </a:xfrm>
        </p:grpSpPr>
        <p:sp>
          <p:nvSpPr>
            <p:cNvPr id="488" name="Google Shape;488;p56"/>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56"/>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56"/>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56"/>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56"/>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56"/>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56"/>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56"/>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56"/>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56"/>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56"/>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9" name="Google Shape;499;p56"/>
          <p:cNvGrpSpPr/>
          <p:nvPr/>
        </p:nvGrpSpPr>
        <p:grpSpPr>
          <a:xfrm>
            <a:off x="4791422" y="961075"/>
            <a:ext cx="3701118" cy="3675390"/>
            <a:chOff x="7037936" y="1653721"/>
            <a:chExt cx="4110526" cy="4081953"/>
          </a:xfrm>
        </p:grpSpPr>
        <p:pic>
          <p:nvPicPr>
            <p:cNvPr id="500" name="Google Shape;500;p56"/>
            <p:cNvPicPr preferRelativeResize="0"/>
            <p:nvPr/>
          </p:nvPicPr>
          <p:blipFill rotWithShape="1">
            <a:blip r:embed="rId3">
              <a:alphaModFix/>
            </a:blip>
            <a:srcRect l="19259" t="9246" r="20060" b="4015"/>
            <a:stretch/>
          </p:blipFill>
          <p:spPr>
            <a:xfrm>
              <a:off x="7286171" y="2351314"/>
              <a:ext cx="3556000" cy="2859316"/>
            </a:xfrm>
            <a:prstGeom prst="rect">
              <a:avLst/>
            </a:prstGeom>
            <a:noFill/>
            <a:ln>
              <a:noFill/>
            </a:ln>
          </p:spPr>
        </p:pic>
        <p:pic>
          <p:nvPicPr>
            <p:cNvPr id="501" name="Google Shape;501;p56" descr="C:\Users\Chris\Downloads\kisspng-framed-wood-framing-continental-gold-frame-5a962dd4bc07c4.1232407815197915727702.png"/>
            <p:cNvPicPr preferRelativeResize="0"/>
            <p:nvPr/>
          </p:nvPicPr>
          <p:blipFill rotWithShape="1">
            <a:blip r:embed="rId4">
              <a:alphaModFix/>
            </a:blip>
            <a:srcRect/>
            <a:stretch/>
          </p:blipFill>
          <p:spPr>
            <a:xfrm>
              <a:off x="7037936" y="1653721"/>
              <a:ext cx="4110526" cy="4081953"/>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7"/>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Did it work? </a:t>
            </a:r>
            <a:endParaRPr/>
          </a:p>
        </p:txBody>
      </p:sp>
      <p:sp>
        <p:nvSpPr>
          <p:cNvPr id="507" name="Google Shape;507;p57"/>
          <p:cNvSpPr txBox="1">
            <a:spLocks noGrp="1"/>
          </p:cNvSpPr>
          <p:nvPr>
            <p:ph type="body" idx="1"/>
          </p:nvPr>
        </p:nvSpPr>
        <p:spPr>
          <a:xfrm>
            <a:off x="136010" y="1605425"/>
            <a:ext cx="7983000" cy="3145500"/>
          </a:xfrm>
          <a:prstGeom prst="rect">
            <a:avLst/>
          </a:prstGeom>
          <a:noFill/>
          <a:ln>
            <a:noFill/>
          </a:ln>
        </p:spPr>
        <p:txBody>
          <a:bodyPr spcFirstLastPara="1" wrap="square" lIns="91425" tIns="91425" rIns="91425" bIns="91425" anchor="ctr" anchorCtr="0">
            <a:noAutofit/>
          </a:bodyPr>
          <a:lstStyle/>
          <a:p>
            <a:pPr marL="457200" lvl="0" indent="-381000" algn="l" rtl="0">
              <a:lnSpc>
                <a:spcPct val="100000"/>
              </a:lnSpc>
              <a:spcBef>
                <a:spcPts val="600"/>
              </a:spcBef>
              <a:spcAft>
                <a:spcPts val="0"/>
              </a:spcAft>
              <a:buSzPts val="2400"/>
              <a:buChar char="▰"/>
            </a:pPr>
            <a:r>
              <a:rPr lang="en">
                <a:solidFill>
                  <a:schemeClr val="dk1"/>
                </a:solidFill>
              </a:rPr>
              <a:t>“I had a psychotic break several years ago, my brother never understood. I overheard him say he was ashamed of me. </a:t>
            </a:r>
            <a:r>
              <a:rPr lang="en">
                <a:solidFill>
                  <a:srgbClr val="EE9512"/>
                </a:solidFill>
              </a:rPr>
              <a:t>After this game, he turned to me and said he was sorry. </a:t>
            </a:r>
            <a:r>
              <a:rPr lang="en">
                <a:solidFill>
                  <a:schemeClr val="dk1"/>
                </a:solidFill>
              </a:rPr>
              <a:t>You got a message across that I never could.”</a:t>
            </a:r>
            <a:endParaRPr/>
          </a:p>
          <a:p>
            <a:pPr marL="457200" lvl="0" indent="-228600" algn="l" rtl="0">
              <a:lnSpc>
                <a:spcPct val="100000"/>
              </a:lnSpc>
              <a:spcBef>
                <a:spcPts val="600"/>
              </a:spcBef>
              <a:spcAft>
                <a:spcPts val="0"/>
              </a:spcAft>
              <a:buSzPts val="2400"/>
              <a:buNone/>
            </a:pPr>
            <a:endParaRPr>
              <a:solidFill>
                <a:schemeClr val="dk1"/>
              </a:solidFill>
            </a:endParaRPr>
          </a:p>
          <a:p>
            <a:pPr marL="457200" lvl="0" indent="-381000" algn="l" rtl="0">
              <a:lnSpc>
                <a:spcPct val="100000"/>
              </a:lnSpc>
              <a:spcBef>
                <a:spcPts val="600"/>
              </a:spcBef>
              <a:spcAft>
                <a:spcPts val="0"/>
              </a:spcAft>
              <a:buSzPts val="2400"/>
              <a:buChar char="▰"/>
            </a:pPr>
            <a:r>
              <a:rPr lang="en">
                <a:solidFill>
                  <a:schemeClr val="dk1"/>
                </a:solidFill>
              </a:rPr>
              <a:t>“With Hellblade, </a:t>
            </a:r>
            <a:r>
              <a:rPr lang="en">
                <a:solidFill>
                  <a:srgbClr val="EE9512"/>
                </a:solidFill>
              </a:rPr>
              <a:t>I can understand my father now and can talk to him about his pain. </a:t>
            </a:r>
            <a:r>
              <a:rPr lang="en">
                <a:solidFill>
                  <a:schemeClr val="dk1"/>
                </a:solidFill>
              </a:rPr>
              <a:t>Now I feel able to help him. You have changed my life. Thank you from my heart.”</a:t>
            </a:r>
            <a:endParaRPr/>
          </a:p>
          <a:p>
            <a:pPr marL="457200" lvl="0" indent="-228600" algn="l" rtl="0">
              <a:lnSpc>
                <a:spcPct val="100000"/>
              </a:lnSpc>
              <a:spcBef>
                <a:spcPts val="600"/>
              </a:spcBef>
              <a:spcAft>
                <a:spcPts val="0"/>
              </a:spcAft>
              <a:buSzPts val="2400"/>
              <a:buNone/>
            </a:pPr>
            <a:endParaRPr/>
          </a:p>
        </p:txBody>
      </p:sp>
      <p:sp>
        <p:nvSpPr>
          <p:cNvPr id="508" name="Google Shape;508;p5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70" name="Google Shape;170;p31"/>
          <p:cNvSpPr txBox="1"/>
          <p:nvPr/>
        </p:nvSpPr>
        <p:spPr>
          <a:xfrm>
            <a:off x="444900" y="1060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Design Thinking and Game Design </a:t>
            </a:r>
            <a:endParaRPr sz="3600">
              <a:latin typeface="Spectral"/>
              <a:ea typeface="Spectral"/>
              <a:cs typeface="Spectral"/>
              <a:sym typeface="Spectral"/>
            </a:endParaRPr>
          </a:p>
          <a:p>
            <a:pPr marL="0" lvl="0" indent="0" algn="ctr" rtl="0">
              <a:spcBef>
                <a:spcPts val="0"/>
              </a:spcBef>
              <a:spcAft>
                <a:spcPts val="0"/>
              </a:spcAft>
              <a:buNone/>
            </a:pPr>
            <a:r>
              <a:rPr lang="en" sz="3600">
                <a:latin typeface="Spectral"/>
                <a:ea typeface="Spectral"/>
                <a:cs typeface="Spectral"/>
                <a:sym typeface="Spectral"/>
              </a:rPr>
              <a:t>are both Iterative Processes. </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58"/>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514" name="Google Shape;514;p58"/>
          <p:cNvSpPr txBox="1"/>
          <p:nvPr/>
        </p:nvSpPr>
        <p:spPr>
          <a:xfrm>
            <a:off x="389350" y="522825"/>
            <a:ext cx="8167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3600"/>
              <a:t>To make well-designed games, we have to understand what </a:t>
            </a:r>
            <a:endParaRPr sz="3600"/>
          </a:p>
          <a:p>
            <a:pPr marL="0" lvl="0" indent="0" algn="ctr" rtl="0">
              <a:spcBef>
                <a:spcPts val="0"/>
              </a:spcBef>
              <a:spcAft>
                <a:spcPts val="0"/>
              </a:spcAft>
              <a:buNone/>
            </a:pPr>
            <a:r>
              <a:rPr lang="en" sz="3600"/>
              <a:t>makes a bad one. </a:t>
            </a:r>
            <a:endParaRPr sz="3600"/>
          </a:p>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9"/>
          <p:cNvPicPr preferRelativeResize="0"/>
          <p:nvPr/>
        </p:nvPicPr>
        <p:blipFill>
          <a:blip r:embed="rId3">
            <a:alphaModFix/>
          </a:blip>
          <a:stretch>
            <a:fillRect/>
          </a:stretch>
        </p:blipFill>
        <p:spPr>
          <a:xfrm rot="-1380941">
            <a:off x="7071225" y="173125"/>
            <a:ext cx="1657226" cy="1657226"/>
          </a:xfrm>
          <a:prstGeom prst="rect">
            <a:avLst/>
          </a:prstGeom>
          <a:noFill/>
          <a:ln>
            <a:noFill/>
          </a:ln>
        </p:spPr>
      </p:pic>
      <p:pic>
        <p:nvPicPr>
          <p:cNvPr id="520" name="Google Shape;520;p59"/>
          <p:cNvPicPr preferRelativeResize="0"/>
          <p:nvPr/>
        </p:nvPicPr>
        <p:blipFill>
          <a:blip r:embed="rId4">
            <a:alphaModFix/>
          </a:blip>
          <a:stretch>
            <a:fillRect/>
          </a:stretch>
        </p:blipFill>
        <p:spPr>
          <a:xfrm>
            <a:off x="152400" y="2902000"/>
            <a:ext cx="2162174" cy="2089100"/>
          </a:xfrm>
          <a:prstGeom prst="rect">
            <a:avLst/>
          </a:prstGeom>
          <a:noFill/>
          <a:ln>
            <a:noFill/>
          </a:ln>
        </p:spPr>
      </p:pic>
      <p:sp>
        <p:nvSpPr>
          <p:cNvPr id="521" name="Google Shape;521;p59"/>
          <p:cNvSpPr txBox="1">
            <a:spLocks noGrp="1"/>
          </p:cNvSpPr>
          <p:nvPr>
            <p:ph type="ctrTitle"/>
          </p:nvPr>
        </p:nvSpPr>
        <p:spPr>
          <a:xfrm>
            <a:off x="311700" y="744575"/>
            <a:ext cx="8520600" cy="178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900">
                <a:solidFill>
                  <a:srgbClr val="434343"/>
                </a:solidFill>
              </a:rPr>
              <a:t>Rubbish Migration Games</a:t>
            </a:r>
            <a:endParaRPr sz="4900">
              <a:solidFill>
                <a:srgbClr val="434343"/>
              </a:solidFill>
              <a:latin typeface="Raleway"/>
              <a:ea typeface="Raleway"/>
              <a:cs typeface="Raleway"/>
              <a:sym typeface="Raleway"/>
            </a:endParaRPr>
          </a:p>
        </p:txBody>
      </p:sp>
      <p:sp>
        <p:nvSpPr>
          <p:cNvPr id="522" name="Google Shape;522;p59"/>
          <p:cNvSpPr txBox="1">
            <a:spLocks noGrp="1"/>
          </p:cNvSpPr>
          <p:nvPr>
            <p:ph type="subTitle" idx="1"/>
          </p:nvPr>
        </p:nvSpPr>
        <p:spPr>
          <a:xfrm>
            <a:off x="311700" y="2525975"/>
            <a:ext cx="85206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i="1">
                <a:solidFill>
                  <a:srgbClr val="434343"/>
                </a:solidFill>
              </a:rPr>
              <a:t>How to make your game not garbage.</a:t>
            </a:r>
            <a:endParaRPr sz="2400" i="1">
              <a:solidFill>
                <a:srgbClr val="434343"/>
              </a:solidFill>
              <a:latin typeface="Droid Serif"/>
              <a:ea typeface="Droid Serif"/>
              <a:cs typeface="Droid Serif"/>
              <a:sym typeface="Droid Serif"/>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0"/>
          <p:cNvSpPr txBox="1">
            <a:spLocks noGrp="1"/>
          </p:cNvSpPr>
          <p:nvPr>
            <p:ph type="title"/>
          </p:nvPr>
        </p:nvSpPr>
        <p:spPr>
          <a:xfrm>
            <a:off x="0" y="910150"/>
            <a:ext cx="8520600" cy="117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Raleway"/>
                <a:ea typeface="Raleway"/>
                <a:cs typeface="Raleway"/>
                <a:sym typeface="Raleway"/>
              </a:rPr>
              <a:t>Just because your goal is noble...</a:t>
            </a:r>
            <a:endParaRPr sz="3000">
              <a:solidFill>
                <a:srgbClr val="434343"/>
              </a:solidFill>
              <a:latin typeface="Raleway"/>
              <a:ea typeface="Raleway"/>
              <a:cs typeface="Raleway"/>
              <a:sym typeface="Raleway"/>
            </a:endParaRPr>
          </a:p>
        </p:txBody>
      </p:sp>
      <p:sp>
        <p:nvSpPr>
          <p:cNvPr id="528" name="Google Shape;528;p60"/>
          <p:cNvSpPr txBox="1">
            <a:spLocks noGrp="1"/>
          </p:cNvSpPr>
          <p:nvPr>
            <p:ph type="title"/>
          </p:nvPr>
        </p:nvSpPr>
        <p:spPr>
          <a:xfrm>
            <a:off x="623400" y="2833250"/>
            <a:ext cx="8520600" cy="117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rgbClr val="434343"/>
                </a:solidFill>
                <a:latin typeface="Droid Serif"/>
                <a:ea typeface="Droid Serif"/>
                <a:cs typeface="Droid Serif"/>
                <a:sym typeface="Droid Serif"/>
              </a:rPr>
              <a:t>...doesn’t mean your outcome will be praiseworthy.  </a:t>
            </a:r>
            <a:endParaRPr sz="2400">
              <a:solidFill>
                <a:srgbClr val="434343"/>
              </a:solidFill>
              <a:latin typeface="Droid Serif"/>
              <a:ea typeface="Droid Serif"/>
              <a:cs typeface="Droid Serif"/>
              <a:sym typeface="Droid Serif"/>
            </a:endParaRPr>
          </a:p>
        </p:txBody>
      </p:sp>
      <p:sp>
        <p:nvSpPr>
          <p:cNvPr id="529" name="Google Shape;529;p60"/>
          <p:cNvSpPr txBox="1">
            <a:spLocks noGrp="1"/>
          </p:cNvSpPr>
          <p:nvPr>
            <p:ph type="title"/>
          </p:nvPr>
        </p:nvSpPr>
        <p:spPr>
          <a:xfrm>
            <a:off x="0" y="0"/>
            <a:ext cx="9108900" cy="51435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a:latin typeface="Raleway"/>
                <a:ea typeface="Raleway"/>
                <a:cs typeface="Raleway"/>
                <a:sym typeface="Raleway"/>
              </a:rPr>
              <a:t>Here are 4 examples to illustrate this</a:t>
            </a:r>
            <a:endParaRPr sz="4800">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gtEl>
                                        <p:attrNameLst>
                                          <p:attrName>style.visibility</p:attrName>
                                        </p:attrNameLst>
                                      </p:cBhvr>
                                      <p:to>
                                        <p:strVal val="visible"/>
                                      </p:to>
                                    </p:set>
                                    <p:animEffect transition="in" filter="fade">
                                      <p:cBhvr>
                                        <p:cTn id="12" dur="1000"/>
                                        <p:tgtEl>
                                          <p:spTgt spid="5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9"/>
                                        </p:tgtEl>
                                        <p:attrNameLst>
                                          <p:attrName>style.visibility</p:attrName>
                                        </p:attrNameLst>
                                      </p:cBhvr>
                                      <p:to>
                                        <p:strVal val="visible"/>
                                      </p:to>
                                    </p:set>
                                    <p:animEffect transition="in" filter="fade">
                                      <p:cBhvr>
                                        <p:cTn id="17"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61"/>
          <p:cNvGrpSpPr/>
          <p:nvPr/>
        </p:nvGrpSpPr>
        <p:grpSpPr>
          <a:xfrm>
            <a:off x="157625" y="839502"/>
            <a:ext cx="8194110" cy="731700"/>
            <a:chOff x="-182525" y="880977"/>
            <a:chExt cx="8194110" cy="731700"/>
          </a:xfrm>
        </p:grpSpPr>
        <p:sp>
          <p:nvSpPr>
            <p:cNvPr id="535" name="Google Shape;535;p61"/>
            <p:cNvSpPr txBox="1"/>
            <p:nvPr/>
          </p:nvSpPr>
          <p:spPr>
            <a:xfrm>
              <a:off x="-182525" y="931175"/>
              <a:ext cx="28974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840D35"/>
                  </a:solidFill>
                  <a:latin typeface="Raleway Medium"/>
                  <a:ea typeface="Raleway Medium"/>
                  <a:cs typeface="Raleway Medium"/>
                  <a:sym typeface="Raleway Medium"/>
                </a:rPr>
                <a:t>Aesthetics</a:t>
              </a:r>
              <a:endParaRPr sz="4200">
                <a:solidFill>
                  <a:srgbClr val="840D35"/>
                </a:solidFill>
                <a:latin typeface="Raleway Medium"/>
                <a:ea typeface="Raleway Medium"/>
                <a:cs typeface="Raleway Medium"/>
                <a:sym typeface="Raleway Medium"/>
              </a:endParaRPr>
            </a:p>
          </p:txBody>
        </p:sp>
        <p:sp>
          <p:nvSpPr>
            <p:cNvPr id="536" name="Google Shape;536;p61"/>
            <p:cNvSpPr/>
            <p:nvPr/>
          </p:nvSpPr>
          <p:spPr>
            <a:xfrm>
              <a:off x="2789785" y="880977"/>
              <a:ext cx="5221800" cy="731700"/>
            </a:xfrm>
            <a:prstGeom prst="rect">
              <a:avLst/>
            </a:prstGeom>
            <a:solidFill>
              <a:srgbClr val="840D35"/>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37" name="Google Shape;537;p61"/>
            <p:cNvSpPr txBox="1"/>
            <p:nvPr/>
          </p:nvSpPr>
          <p:spPr>
            <a:xfrm>
              <a:off x="2914389" y="965253"/>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200">
                  <a:solidFill>
                    <a:srgbClr val="FFFFFF"/>
                  </a:solidFill>
                  <a:latin typeface="Droid Serif"/>
                  <a:ea typeface="Droid Serif"/>
                  <a:cs typeface="Droid Serif"/>
                  <a:sym typeface="Droid Serif"/>
                </a:rPr>
                <a:t>Darfur is Dying</a:t>
              </a:r>
              <a:endParaRPr sz="1200">
                <a:solidFill>
                  <a:srgbClr val="FFFFFF"/>
                </a:solidFill>
                <a:latin typeface="Droid Serif"/>
                <a:ea typeface="Droid Serif"/>
                <a:cs typeface="Droid Serif"/>
                <a:sym typeface="Droid Serif"/>
              </a:endParaRPr>
            </a:p>
          </p:txBody>
        </p:sp>
      </p:grpSp>
      <p:grpSp>
        <p:nvGrpSpPr>
          <p:cNvPr id="538" name="Google Shape;538;p61"/>
          <p:cNvGrpSpPr/>
          <p:nvPr/>
        </p:nvGrpSpPr>
        <p:grpSpPr>
          <a:xfrm>
            <a:off x="522650" y="1723863"/>
            <a:ext cx="7467587" cy="731700"/>
            <a:chOff x="182500" y="1765338"/>
            <a:chExt cx="7467587" cy="731700"/>
          </a:xfrm>
        </p:grpSpPr>
        <p:sp>
          <p:nvSpPr>
            <p:cNvPr id="539" name="Google Shape;539;p61"/>
            <p:cNvSpPr txBox="1"/>
            <p:nvPr/>
          </p:nvSpPr>
          <p:spPr>
            <a:xfrm>
              <a:off x="182500" y="1815550"/>
              <a:ext cx="25326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AC1145"/>
                  </a:solidFill>
                  <a:latin typeface="Raleway Medium"/>
                  <a:ea typeface="Raleway Medium"/>
                  <a:cs typeface="Raleway Medium"/>
                  <a:sym typeface="Raleway Medium"/>
                </a:rPr>
                <a:t>Narrative</a:t>
              </a:r>
              <a:endParaRPr sz="4200">
                <a:solidFill>
                  <a:srgbClr val="AC1145"/>
                </a:solidFill>
                <a:latin typeface="Raleway Medium"/>
                <a:ea typeface="Raleway Medium"/>
                <a:cs typeface="Raleway Medium"/>
                <a:sym typeface="Raleway Medium"/>
              </a:endParaRPr>
            </a:p>
          </p:txBody>
        </p:sp>
        <p:sp>
          <p:nvSpPr>
            <p:cNvPr id="540" name="Google Shape;540;p61"/>
            <p:cNvSpPr/>
            <p:nvPr/>
          </p:nvSpPr>
          <p:spPr>
            <a:xfrm>
              <a:off x="2789787" y="1765338"/>
              <a:ext cx="4860300" cy="731700"/>
            </a:xfrm>
            <a:prstGeom prst="rect">
              <a:avLst/>
            </a:prstGeom>
            <a:solidFill>
              <a:srgbClr val="AC1145"/>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1" name="Google Shape;541;p61"/>
            <p:cNvSpPr txBox="1"/>
            <p:nvPr/>
          </p:nvSpPr>
          <p:spPr>
            <a:xfrm>
              <a:off x="2914387" y="1971908"/>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200">
                  <a:solidFill>
                    <a:schemeClr val="lt1"/>
                  </a:solidFill>
                  <a:latin typeface="Droid Serif"/>
                  <a:ea typeface="Droid Serif"/>
                  <a:cs typeface="Droid Serif"/>
                  <a:sym typeface="Droid Serif"/>
                </a:rPr>
                <a:t>Cloud Chasers</a:t>
              </a:r>
              <a:endParaRPr sz="1200">
                <a:solidFill>
                  <a:srgbClr val="FFFFFF"/>
                </a:solidFill>
                <a:latin typeface="Droid Serif"/>
                <a:ea typeface="Droid Serif"/>
                <a:cs typeface="Droid Serif"/>
                <a:sym typeface="Droid Serif"/>
              </a:endParaRPr>
            </a:p>
          </p:txBody>
        </p:sp>
      </p:grpSp>
      <p:grpSp>
        <p:nvGrpSpPr>
          <p:cNvPr id="542" name="Google Shape;542;p61"/>
          <p:cNvGrpSpPr/>
          <p:nvPr/>
        </p:nvGrpSpPr>
        <p:grpSpPr>
          <a:xfrm>
            <a:off x="713450" y="2604963"/>
            <a:ext cx="6914087" cy="731700"/>
            <a:chOff x="373300" y="2646438"/>
            <a:chExt cx="6914087" cy="731700"/>
          </a:xfrm>
        </p:grpSpPr>
        <p:sp>
          <p:nvSpPr>
            <p:cNvPr id="543" name="Google Shape;543;p61"/>
            <p:cNvSpPr txBox="1"/>
            <p:nvPr/>
          </p:nvSpPr>
          <p:spPr>
            <a:xfrm>
              <a:off x="373300" y="2696625"/>
              <a:ext cx="23418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B61249"/>
                  </a:solidFill>
                  <a:latin typeface="Raleway Medium"/>
                  <a:ea typeface="Raleway Medium"/>
                  <a:cs typeface="Raleway Medium"/>
                  <a:sym typeface="Raleway Medium"/>
                </a:rPr>
                <a:t>Medium</a:t>
              </a:r>
              <a:endParaRPr sz="4200">
                <a:solidFill>
                  <a:srgbClr val="B61249"/>
                </a:solidFill>
                <a:latin typeface="Raleway Medium"/>
                <a:ea typeface="Raleway Medium"/>
                <a:cs typeface="Raleway Medium"/>
                <a:sym typeface="Raleway Medium"/>
              </a:endParaRPr>
            </a:p>
          </p:txBody>
        </p:sp>
        <p:sp>
          <p:nvSpPr>
            <p:cNvPr id="544" name="Google Shape;544;p61"/>
            <p:cNvSpPr/>
            <p:nvPr/>
          </p:nvSpPr>
          <p:spPr>
            <a:xfrm>
              <a:off x="2789787" y="2646438"/>
              <a:ext cx="4497600" cy="731700"/>
            </a:xfrm>
            <a:prstGeom prst="rect">
              <a:avLst/>
            </a:prstGeom>
            <a:solidFill>
              <a:srgbClr val="B61249"/>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5" name="Google Shape;545;p61"/>
            <p:cNvSpPr txBox="1"/>
            <p:nvPr/>
          </p:nvSpPr>
          <p:spPr>
            <a:xfrm>
              <a:off x="2914388" y="2852992"/>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sz="1200">
                <a:solidFill>
                  <a:srgbClr val="FFFFFF"/>
                </a:solidFill>
                <a:latin typeface="Roboto"/>
                <a:ea typeface="Roboto"/>
                <a:cs typeface="Roboto"/>
                <a:sym typeface="Roboto"/>
              </a:endParaRPr>
            </a:p>
          </p:txBody>
        </p:sp>
      </p:grpSp>
      <p:grpSp>
        <p:nvGrpSpPr>
          <p:cNvPr id="546" name="Google Shape;546;p61"/>
          <p:cNvGrpSpPr/>
          <p:nvPr/>
        </p:nvGrpSpPr>
        <p:grpSpPr>
          <a:xfrm>
            <a:off x="1524586" y="3489338"/>
            <a:ext cx="5741451" cy="731700"/>
            <a:chOff x="1184436" y="3530813"/>
            <a:chExt cx="5741451" cy="731700"/>
          </a:xfrm>
        </p:grpSpPr>
        <p:sp>
          <p:nvSpPr>
            <p:cNvPr id="547" name="Google Shape;547;p61"/>
            <p:cNvSpPr txBox="1"/>
            <p:nvPr/>
          </p:nvSpPr>
          <p:spPr>
            <a:xfrm>
              <a:off x="1184436" y="3581001"/>
              <a:ext cx="15306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C4134E"/>
                  </a:solidFill>
                  <a:latin typeface="Raleway Medium"/>
                  <a:ea typeface="Raleway Medium"/>
                  <a:cs typeface="Raleway Medium"/>
                  <a:sym typeface="Raleway Medium"/>
                </a:rPr>
                <a:t>Fun</a:t>
              </a:r>
              <a:endParaRPr sz="4200">
                <a:solidFill>
                  <a:srgbClr val="C4134E"/>
                </a:solidFill>
                <a:latin typeface="Raleway Medium"/>
                <a:ea typeface="Raleway Medium"/>
                <a:cs typeface="Raleway Medium"/>
                <a:sym typeface="Raleway Medium"/>
              </a:endParaRPr>
            </a:p>
          </p:txBody>
        </p:sp>
        <p:sp>
          <p:nvSpPr>
            <p:cNvPr id="548" name="Google Shape;548;p61"/>
            <p:cNvSpPr/>
            <p:nvPr/>
          </p:nvSpPr>
          <p:spPr>
            <a:xfrm>
              <a:off x="2789787" y="3530813"/>
              <a:ext cx="4136100" cy="731700"/>
            </a:xfrm>
            <a:prstGeom prst="rect">
              <a:avLst/>
            </a:prstGeom>
            <a:solidFill>
              <a:srgbClr val="C4134E"/>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9" name="Google Shape;549;p61"/>
            <p:cNvSpPr txBox="1"/>
            <p:nvPr/>
          </p:nvSpPr>
          <p:spPr>
            <a:xfrm>
              <a:off x="2914388" y="3737366"/>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200">
                  <a:solidFill>
                    <a:schemeClr val="lt1"/>
                  </a:solidFill>
                  <a:latin typeface="Droid Serif"/>
                  <a:ea typeface="Droid Serif"/>
                  <a:cs typeface="Droid Serif"/>
                  <a:sym typeface="Droid Serif"/>
                </a:rPr>
                <a:t>Against All Odds</a:t>
              </a:r>
              <a:endParaRPr sz="1200">
                <a:solidFill>
                  <a:srgbClr val="FFFFFF"/>
                </a:solidFill>
                <a:latin typeface="Droid Serif"/>
                <a:ea typeface="Droid Serif"/>
                <a:cs typeface="Droid Serif"/>
                <a:sym typeface="Droid Serif"/>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2"/>
          <p:cNvSpPr txBox="1">
            <a:spLocks noGrp="1"/>
          </p:cNvSpPr>
          <p:nvPr>
            <p:ph type="title"/>
          </p:nvPr>
        </p:nvSpPr>
        <p:spPr>
          <a:xfrm>
            <a:off x="0" y="2150850"/>
            <a:ext cx="914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Aesthetics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3"/>
          <p:cNvPicPr preferRelativeResize="0"/>
          <p:nvPr/>
        </p:nvPicPr>
        <p:blipFill>
          <a:blip r:embed="rId3">
            <a:alphaModFix/>
          </a:blip>
          <a:stretch>
            <a:fillRect/>
          </a:stretch>
        </p:blipFill>
        <p:spPr>
          <a:xfrm>
            <a:off x="376400" y="227075"/>
            <a:ext cx="3955825" cy="2966875"/>
          </a:xfrm>
          <a:prstGeom prst="rect">
            <a:avLst/>
          </a:prstGeom>
          <a:noFill/>
          <a:ln>
            <a:noFill/>
          </a:ln>
        </p:spPr>
      </p:pic>
      <p:pic>
        <p:nvPicPr>
          <p:cNvPr id="560" name="Google Shape;560;p63"/>
          <p:cNvPicPr preferRelativeResize="0"/>
          <p:nvPr/>
        </p:nvPicPr>
        <p:blipFill>
          <a:blip r:embed="rId4">
            <a:alphaModFix/>
          </a:blip>
          <a:stretch>
            <a:fillRect/>
          </a:stretch>
        </p:blipFill>
        <p:spPr>
          <a:xfrm>
            <a:off x="4166300" y="1788350"/>
            <a:ext cx="4487224" cy="3111150"/>
          </a:xfrm>
          <a:prstGeom prst="rect">
            <a:avLst/>
          </a:prstGeom>
          <a:noFill/>
          <a:ln>
            <a:noFill/>
          </a:ln>
        </p:spPr>
      </p:pic>
      <p:sp>
        <p:nvSpPr>
          <p:cNvPr id="561" name="Google Shape;561;p63"/>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Darfur is Dying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64"/>
          <p:cNvPicPr preferRelativeResize="0"/>
          <p:nvPr/>
        </p:nvPicPr>
        <p:blipFill>
          <a:blip r:embed="rId3">
            <a:alphaModFix/>
          </a:blip>
          <a:stretch>
            <a:fillRect/>
          </a:stretch>
        </p:blipFill>
        <p:spPr>
          <a:xfrm>
            <a:off x="0" y="2408175"/>
            <a:ext cx="4672474" cy="2735324"/>
          </a:xfrm>
          <a:prstGeom prst="rect">
            <a:avLst/>
          </a:prstGeom>
          <a:noFill/>
          <a:ln>
            <a:noFill/>
          </a:ln>
        </p:spPr>
      </p:pic>
      <p:pic>
        <p:nvPicPr>
          <p:cNvPr id="567" name="Google Shape;567;p64"/>
          <p:cNvPicPr preferRelativeResize="0"/>
          <p:nvPr/>
        </p:nvPicPr>
        <p:blipFill>
          <a:blip r:embed="rId4">
            <a:alphaModFix/>
          </a:blip>
          <a:stretch>
            <a:fillRect/>
          </a:stretch>
        </p:blipFill>
        <p:spPr>
          <a:xfrm>
            <a:off x="4672475" y="2408175"/>
            <a:ext cx="4471524" cy="2735324"/>
          </a:xfrm>
          <a:prstGeom prst="rect">
            <a:avLst/>
          </a:prstGeom>
          <a:noFill/>
          <a:ln>
            <a:noFill/>
          </a:ln>
        </p:spPr>
      </p:pic>
      <p:sp>
        <p:nvSpPr>
          <p:cNvPr id="568" name="Google Shape;568;p64"/>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Braid; Stardew Valley; Minecraft; Thomas was Alone</a:t>
            </a:r>
            <a:endParaRPr/>
          </a:p>
        </p:txBody>
      </p:sp>
      <p:pic>
        <p:nvPicPr>
          <p:cNvPr id="569" name="Google Shape;569;p64"/>
          <p:cNvPicPr preferRelativeResize="0"/>
          <p:nvPr/>
        </p:nvPicPr>
        <p:blipFill>
          <a:blip r:embed="rId5">
            <a:alphaModFix/>
          </a:blip>
          <a:stretch>
            <a:fillRect/>
          </a:stretch>
        </p:blipFill>
        <p:spPr>
          <a:xfrm>
            <a:off x="0" y="0"/>
            <a:ext cx="4672474" cy="2408175"/>
          </a:xfrm>
          <a:prstGeom prst="rect">
            <a:avLst/>
          </a:prstGeom>
          <a:noFill/>
          <a:ln>
            <a:noFill/>
          </a:ln>
        </p:spPr>
      </p:pic>
      <p:pic>
        <p:nvPicPr>
          <p:cNvPr id="570" name="Google Shape;570;p64"/>
          <p:cNvPicPr preferRelativeResize="0"/>
          <p:nvPr/>
        </p:nvPicPr>
        <p:blipFill>
          <a:blip r:embed="rId6">
            <a:alphaModFix/>
          </a:blip>
          <a:stretch>
            <a:fillRect/>
          </a:stretch>
        </p:blipFill>
        <p:spPr>
          <a:xfrm>
            <a:off x="4672475" y="0"/>
            <a:ext cx="4471524" cy="2408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5"/>
          <p:cNvSpPr txBox="1">
            <a:spLocks noGrp="1"/>
          </p:cNvSpPr>
          <p:nvPr>
            <p:ph type="title"/>
          </p:nvPr>
        </p:nvSpPr>
        <p:spPr>
          <a:xfrm>
            <a:off x="0" y="2150850"/>
            <a:ext cx="914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Narrative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66"/>
          <p:cNvPicPr preferRelativeResize="0"/>
          <p:nvPr/>
        </p:nvPicPr>
        <p:blipFill>
          <a:blip r:embed="rId3">
            <a:alphaModFix/>
          </a:blip>
          <a:stretch>
            <a:fillRect/>
          </a:stretch>
        </p:blipFill>
        <p:spPr>
          <a:xfrm>
            <a:off x="890725" y="417875"/>
            <a:ext cx="6979157" cy="3925776"/>
          </a:xfrm>
          <a:prstGeom prst="rect">
            <a:avLst/>
          </a:prstGeom>
          <a:noFill/>
          <a:ln>
            <a:noFill/>
          </a:ln>
        </p:spPr>
      </p:pic>
      <p:sp>
        <p:nvSpPr>
          <p:cNvPr id="581" name="Google Shape;581;p66"/>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Cloud Chasers: A Journey of Hope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7"/>
          <p:cNvPicPr preferRelativeResize="0"/>
          <p:nvPr/>
        </p:nvPicPr>
        <p:blipFill>
          <a:blip r:embed="rId3">
            <a:alphaModFix/>
          </a:blip>
          <a:stretch>
            <a:fillRect/>
          </a:stretch>
        </p:blipFill>
        <p:spPr>
          <a:xfrm>
            <a:off x="882425" y="467650"/>
            <a:ext cx="6975522" cy="3925776"/>
          </a:xfrm>
          <a:prstGeom prst="rect">
            <a:avLst/>
          </a:prstGeom>
          <a:noFill/>
          <a:ln>
            <a:noFill/>
          </a:ln>
        </p:spPr>
      </p:pic>
      <p:sp>
        <p:nvSpPr>
          <p:cNvPr id="587" name="Google Shape;587;p67"/>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Never Alone: Kisima Ingitchuna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2"/>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76" name="Google Shape;176;p32"/>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177" name="Google Shape;177;p32"/>
          <p:cNvPicPr preferRelativeResize="0"/>
          <p:nvPr/>
        </p:nvPicPr>
        <p:blipFill>
          <a:blip r:embed="rId4">
            <a:alphaModFix/>
          </a:blip>
          <a:stretch>
            <a:fillRect/>
          </a:stretch>
        </p:blipFill>
        <p:spPr>
          <a:xfrm>
            <a:off x="355400" y="586800"/>
            <a:ext cx="5204496" cy="2516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Undertale, The Sims (4)</a:t>
            </a:r>
            <a:endParaRPr/>
          </a:p>
        </p:txBody>
      </p:sp>
      <p:pic>
        <p:nvPicPr>
          <p:cNvPr id="593" name="Google Shape;593;p68"/>
          <p:cNvPicPr preferRelativeResize="0"/>
          <p:nvPr/>
        </p:nvPicPr>
        <p:blipFill>
          <a:blip r:embed="rId3">
            <a:alphaModFix/>
          </a:blip>
          <a:stretch>
            <a:fillRect/>
          </a:stretch>
        </p:blipFill>
        <p:spPr>
          <a:xfrm>
            <a:off x="311700" y="1023475"/>
            <a:ext cx="3381675" cy="2540025"/>
          </a:xfrm>
          <a:prstGeom prst="rect">
            <a:avLst/>
          </a:prstGeom>
          <a:noFill/>
          <a:ln>
            <a:noFill/>
          </a:ln>
        </p:spPr>
      </p:pic>
      <p:pic>
        <p:nvPicPr>
          <p:cNvPr id="594" name="Google Shape;594;p68"/>
          <p:cNvPicPr preferRelativeResize="0"/>
          <p:nvPr/>
        </p:nvPicPr>
        <p:blipFill>
          <a:blip r:embed="rId4">
            <a:alphaModFix/>
          </a:blip>
          <a:stretch>
            <a:fillRect/>
          </a:stretch>
        </p:blipFill>
        <p:spPr>
          <a:xfrm>
            <a:off x="4358450" y="1023475"/>
            <a:ext cx="4515600" cy="2540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9"/>
          <p:cNvSpPr txBox="1">
            <a:spLocks noGrp="1"/>
          </p:cNvSpPr>
          <p:nvPr>
            <p:ph type="title"/>
          </p:nvPr>
        </p:nvSpPr>
        <p:spPr>
          <a:xfrm>
            <a:off x="0" y="910150"/>
            <a:ext cx="8520600" cy="117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Raleway"/>
                <a:ea typeface="Raleway"/>
                <a:cs typeface="Raleway"/>
                <a:sym typeface="Raleway"/>
              </a:rPr>
              <a:t>This is not the time for a hero/villain story...</a:t>
            </a:r>
            <a:endParaRPr sz="3000">
              <a:solidFill>
                <a:srgbClr val="434343"/>
              </a:solidFill>
              <a:latin typeface="Raleway"/>
              <a:ea typeface="Raleway"/>
              <a:cs typeface="Raleway"/>
              <a:sym typeface="Raleway"/>
            </a:endParaRPr>
          </a:p>
        </p:txBody>
      </p:sp>
      <p:sp>
        <p:nvSpPr>
          <p:cNvPr id="600" name="Google Shape;600;p69"/>
          <p:cNvSpPr txBox="1">
            <a:spLocks noGrp="1"/>
          </p:cNvSpPr>
          <p:nvPr>
            <p:ph type="title"/>
          </p:nvPr>
        </p:nvSpPr>
        <p:spPr>
          <a:xfrm>
            <a:off x="623400" y="2833250"/>
            <a:ext cx="8520600" cy="117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rgbClr val="434343"/>
                </a:solidFill>
                <a:latin typeface="Droid Serif"/>
                <a:ea typeface="Droid Serif"/>
                <a:cs typeface="Droid Serif"/>
                <a:sym typeface="Droid Serif"/>
              </a:rPr>
              <a:t>...people won’t feel </a:t>
            </a:r>
            <a:r>
              <a:rPr lang="en" sz="2400" b="1">
                <a:solidFill>
                  <a:srgbClr val="434343"/>
                </a:solidFill>
                <a:latin typeface="Droid Serif"/>
                <a:ea typeface="Droid Serif"/>
                <a:cs typeface="Droid Serif"/>
                <a:sym typeface="Droid Serif"/>
              </a:rPr>
              <a:t>empathy</a:t>
            </a:r>
            <a:r>
              <a:rPr lang="en" sz="2400">
                <a:solidFill>
                  <a:srgbClr val="434343"/>
                </a:solidFill>
                <a:latin typeface="Droid Serif"/>
                <a:ea typeface="Droid Serif"/>
                <a:cs typeface="Droid Serif"/>
                <a:sym typeface="Droid Serif"/>
              </a:rPr>
              <a:t> for a MarySue.</a:t>
            </a:r>
            <a:endParaRPr sz="2400">
              <a:solidFill>
                <a:srgbClr val="434343"/>
              </a:solidFill>
              <a:latin typeface="Droid Serif"/>
              <a:ea typeface="Droid Serif"/>
              <a:cs typeface="Droid Serif"/>
              <a:sym typeface="Droid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1000"/>
                                        <p:tgtEl>
                                          <p:spTgt spid="5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0"/>
                                        </p:tgtEl>
                                        <p:attrNameLst>
                                          <p:attrName>style.visibility</p:attrName>
                                        </p:attrNameLst>
                                      </p:cBhvr>
                                      <p:to>
                                        <p:strVal val="visible"/>
                                      </p:to>
                                    </p:set>
                                    <p:animEffect transition="in" filter="fade">
                                      <p:cBhvr>
                                        <p:cTn id="12"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0"/>
          <p:cNvSpPr txBox="1">
            <a:spLocks noGrp="1"/>
          </p:cNvSpPr>
          <p:nvPr>
            <p:ph type="title"/>
          </p:nvPr>
        </p:nvSpPr>
        <p:spPr>
          <a:xfrm>
            <a:off x="0" y="2150850"/>
            <a:ext cx="914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Medium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8383D"/>
        </a:solidFill>
        <a:effectLst/>
      </p:bgPr>
    </p:bg>
    <p:spTree>
      <p:nvGrpSpPr>
        <p:cNvPr id="1" name="Shape 609"/>
        <p:cNvGrpSpPr/>
        <p:nvPr/>
      </p:nvGrpSpPr>
      <p:grpSpPr>
        <a:xfrm>
          <a:off x="0" y="0"/>
          <a:ext cx="0" cy="0"/>
          <a:chOff x="0" y="0"/>
          <a:chExt cx="0" cy="0"/>
        </a:xfrm>
      </p:grpSpPr>
      <p:pic>
        <p:nvPicPr>
          <p:cNvPr id="610" name="Google Shape;610;p71"/>
          <p:cNvPicPr preferRelativeResize="0"/>
          <p:nvPr/>
        </p:nvPicPr>
        <p:blipFill rotWithShape="1">
          <a:blip r:embed="rId3">
            <a:alphaModFix/>
          </a:blip>
          <a:srcRect t="2095"/>
          <a:stretch/>
        </p:blipFill>
        <p:spPr>
          <a:xfrm>
            <a:off x="852650" y="107850"/>
            <a:ext cx="6858000" cy="5035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2"/>
          <p:cNvSpPr txBox="1">
            <a:spLocks noGrp="1"/>
          </p:cNvSpPr>
          <p:nvPr>
            <p:ph type="title"/>
          </p:nvPr>
        </p:nvSpPr>
        <p:spPr>
          <a:xfrm>
            <a:off x="0" y="2150850"/>
            <a:ext cx="914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Fun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73"/>
          <p:cNvPicPr preferRelativeResize="0"/>
          <p:nvPr/>
        </p:nvPicPr>
        <p:blipFill>
          <a:blip r:embed="rId3">
            <a:alphaModFix/>
          </a:blip>
          <a:stretch>
            <a:fillRect/>
          </a:stretch>
        </p:blipFill>
        <p:spPr>
          <a:xfrm>
            <a:off x="1815363" y="534025"/>
            <a:ext cx="5513267" cy="3925777"/>
          </a:xfrm>
          <a:prstGeom prst="rect">
            <a:avLst/>
          </a:prstGeom>
          <a:noFill/>
          <a:ln>
            <a:noFill/>
          </a:ln>
        </p:spPr>
      </p:pic>
      <p:sp>
        <p:nvSpPr>
          <p:cNvPr id="621" name="Google Shape;621;p73"/>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Against All Odds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74"/>
          <p:cNvPicPr preferRelativeResize="0"/>
          <p:nvPr/>
        </p:nvPicPr>
        <p:blipFill>
          <a:blip r:embed="rId3">
            <a:alphaModFix/>
          </a:blip>
          <a:stretch>
            <a:fillRect/>
          </a:stretch>
        </p:blipFill>
        <p:spPr>
          <a:xfrm>
            <a:off x="1082425" y="304800"/>
            <a:ext cx="6979155" cy="3925775"/>
          </a:xfrm>
          <a:prstGeom prst="rect">
            <a:avLst/>
          </a:prstGeom>
          <a:noFill/>
          <a:ln>
            <a:noFill/>
          </a:ln>
        </p:spPr>
      </p:pic>
      <p:sp>
        <p:nvSpPr>
          <p:cNvPr id="627" name="Google Shape;627;p74"/>
          <p:cNvSpPr txBox="1">
            <a:spLocks noGrp="1"/>
          </p:cNvSpPr>
          <p:nvPr>
            <p:ph type="body" idx="1"/>
          </p:nvPr>
        </p:nvSpPr>
        <p:spPr>
          <a:xfrm>
            <a:off x="311700" y="4230575"/>
            <a:ext cx="5998800" cy="605100"/>
          </a:xfrm>
          <a:prstGeom prst="rect">
            <a:avLst/>
          </a:prstGeom>
          <a:solidFill>
            <a:srgbClr val="FFFFFF">
              <a:alpha val="7692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a:t>Papers, Please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1"/>
        <p:cNvGrpSpPr/>
        <p:nvPr/>
      </p:nvGrpSpPr>
      <p:grpSpPr>
        <a:xfrm>
          <a:off x="0" y="0"/>
          <a:ext cx="0" cy="0"/>
          <a:chOff x="0" y="0"/>
          <a:chExt cx="0" cy="0"/>
        </a:xfrm>
      </p:grpSpPr>
      <p:pic>
        <p:nvPicPr>
          <p:cNvPr id="632" name="Google Shape;632;p75"/>
          <p:cNvPicPr preferRelativeResize="0"/>
          <p:nvPr/>
        </p:nvPicPr>
        <p:blipFill/>
        <p:spPr>
          <a:xfrm>
            <a:off x="6976899" y="2819175"/>
            <a:ext cx="2026225" cy="2166100"/>
          </a:xfrm>
          <a:prstGeom prst="rect">
            <a:avLst/>
          </a:prstGeom>
          <a:noFill/>
          <a:ln>
            <a:noFill/>
          </a:ln>
        </p:spPr>
      </p:pic>
      <p:sp>
        <p:nvSpPr>
          <p:cNvPr id="633" name="Google Shape;633;p75"/>
          <p:cNvSpPr txBox="1">
            <a:spLocks noGrp="1"/>
          </p:cNvSpPr>
          <p:nvPr>
            <p:ph type="title"/>
          </p:nvPr>
        </p:nvSpPr>
        <p:spPr>
          <a:xfrm>
            <a:off x="0" y="1106125"/>
            <a:ext cx="9144000" cy="19635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9600">
                <a:solidFill>
                  <a:srgbClr val="434343"/>
                </a:solidFill>
              </a:rPr>
              <a:t>Thank You</a:t>
            </a:r>
            <a:endParaRPr sz="9600">
              <a:solidFill>
                <a:srgbClr val="434343"/>
              </a:solidFill>
              <a:latin typeface="Raleway"/>
              <a:ea typeface="Raleway"/>
              <a:cs typeface="Raleway"/>
              <a:sym typeface="Raleway"/>
            </a:endParaRPr>
          </a:p>
        </p:txBody>
      </p:sp>
      <p:sp>
        <p:nvSpPr>
          <p:cNvPr id="634" name="Google Shape;634;p7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AC1145"/>
                </a:solidFill>
                <a:latin typeface="Droid Serif"/>
                <a:ea typeface="Droid Serif"/>
                <a:cs typeface="Droid Serif"/>
                <a:sym typeface="Droid Serif"/>
              </a:rPr>
              <a:t>Presentation by Alexis Kim (ankim2@illinois.edu)</a:t>
            </a:r>
            <a:endParaRPr>
              <a:solidFill>
                <a:srgbClr val="AC1145"/>
              </a:solidFill>
              <a:latin typeface="Droid Serif"/>
              <a:ea typeface="Droid Serif"/>
              <a:cs typeface="Droid Serif"/>
              <a:sym typeface="Droid Serif"/>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76"/>
          <p:cNvPicPr preferRelativeResize="0"/>
          <p:nvPr/>
        </p:nvPicPr>
        <p:blipFill>
          <a:blip r:embed="rId3">
            <a:alphaModFix/>
          </a:blip>
          <a:stretch>
            <a:fillRect/>
          </a:stretch>
        </p:blipFill>
        <p:spPr>
          <a:xfrm rot="1708475">
            <a:off x="3824369" y="1093676"/>
            <a:ext cx="1886761" cy="1886751"/>
          </a:xfrm>
          <a:prstGeom prst="rect">
            <a:avLst/>
          </a:prstGeom>
          <a:noFill/>
          <a:ln>
            <a:noFill/>
          </a:ln>
        </p:spPr>
      </p:pic>
      <p:pic>
        <p:nvPicPr>
          <p:cNvPr id="640" name="Google Shape;640;p76"/>
          <p:cNvPicPr preferRelativeResize="0"/>
          <p:nvPr/>
        </p:nvPicPr>
        <p:blipFill>
          <a:blip r:embed="rId4">
            <a:alphaModFix/>
          </a:blip>
          <a:stretch>
            <a:fillRect/>
          </a:stretch>
        </p:blipFill>
        <p:spPr>
          <a:xfrm rot="-1877485">
            <a:off x="6038925" y="2258598"/>
            <a:ext cx="2014025" cy="2014075"/>
          </a:xfrm>
          <a:prstGeom prst="rect">
            <a:avLst/>
          </a:prstGeom>
          <a:noFill/>
          <a:ln>
            <a:noFill/>
          </a:ln>
        </p:spPr>
      </p:pic>
      <p:pic>
        <p:nvPicPr>
          <p:cNvPr id="641" name="Google Shape;641;p76"/>
          <p:cNvPicPr preferRelativeResize="0"/>
          <p:nvPr/>
        </p:nvPicPr>
        <p:blipFill>
          <a:blip r:embed="rId5">
            <a:alphaModFix/>
          </a:blip>
          <a:stretch>
            <a:fillRect/>
          </a:stretch>
        </p:blipFill>
        <p:spPr>
          <a:xfrm>
            <a:off x="344220" y="1765425"/>
            <a:ext cx="3144480" cy="277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3"/>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83" name="Google Shape;183;p33"/>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184" name="Google Shape;184;p33"/>
          <p:cNvPicPr preferRelativeResize="0"/>
          <p:nvPr/>
        </p:nvPicPr>
        <p:blipFill>
          <a:blip r:embed="rId4">
            <a:alphaModFix/>
          </a:blip>
          <a:stretch>
            <a:fillRect/>
          </a:stretch>
        </p:blipFill>
        <p:spPr>
          <a:xfrm>
            <a:off x="355400" y="586800"/>
            <a:ext cx="5204496" cy="2516401"/>
          </a:xfrm>
          <a:prstGeom prst="rect">
            <a:avLst/>
          </a:prstGeom>
          <a:noFill/>
          <a:ln>
            <a:noFill/>
          </a:ln>
        </p:spPr>
      </p:pic>
      <p:pic>
        <p:nvPicPr>
          <p:cNvPr id="185" name="Google Shape;185;p33"/>
          <p:cNvPicPr preferRelativeResize="0"/>
          <p:nvPr/>
        </p:nvPicPr>
        <p:blipFill>
          <a:blip r:embed="rId5">
            <a:alphaModFix/>
          </a:blip>
          <a:stretch>
            <a:fillRect/>
          </a:stretch>
        </p:blipFill>
        <p:spPr>
          <a:xfrm>
            <a:off x="4875125" y="1109625"/>
            <a:ext cx="3406850" cy="3406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4"/>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91" name="Google Shape;191;p34"/>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192" name="Google Shape;192;p34"/>
          <p:cNvPicPr preferRelativeResize="0"/>
          <p:nvPr/>
        </p:nvPicPr>
        <p:blipFill>
          <a:blip r:embed="rId4">
            <a:alphaModFix/>
          </a:blip>
          <a:stretch>
            <a:fillRect/>
          </a:stretch>
        </p:blipFill>
        <p:spPr>
          <a:xfrm>
            <a:off x="2591350" y="663850"/>
            <a:ext cx="5734948" cy="38157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5"/>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198" name="Google Shape;198;p35"/>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pic>
        <p:nvPicPr>
          <p:cNvPr id="199" name="Google Shape;199;p35"/>
          <p:cNvPicPr preferRelativeResize="0"/>
          <p:nvPr/>
        </p:nvPicPr>
        <p:blipFill>
          <a:blip r:embed="rId4">
            <a:alphaModFix/>
          </a:blip>
          <a:stretch>
            <a:fillRect/>
          </a:stretch>
        </p:blipFill>
        <p:spPr>
          <a:xfrm>
            <a:off x="2591350" y="663850"/>
            <a:ext cx="5734948" cy="3815798"/>
          </a:xfrm>
          <a:prstGeom prst="rect">
            <a:avLst/>
          </a:prstGeom>
          <a:noFill/>
          <a:ln>
            <a:noFill/>
          </a:ln>
        </p:spPr>
      </p:pic>
      <p:pic>
        <p:nvPicPr>
          <p:cNvPr id="200" name="Google Shape;200;p35"/>
          <p:cNvPicPr preferRelativeResize="0"/>
          <p:nvPr/>
        </p:nvPicPr>
        <p:blipFill>
          <a:blip r:embed="rId5">
            <a:alphaModFix/>
          </a:blip>
          <a:stretch>
            <a:fillRect/>
          </a:stretch>
        </p:blipFill>
        <p:spPr>
          <a:xfrm>
            <a:off x="2591350" y="663863"/>
            <a:ext cx="5734948" cy="38157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6"/>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06" name="Google Shape;206;p36"/>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Spectral"/>
                <a:ea typeface="Spectral"/>
                <a:cs typeface="Spectral"/>
                <a:sym typeface="Spectral"/>
              </a:rPr>
              <a:t>It’s perfectly okay if you don’t know anything about games or game design.</a:t>
            </a: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7"/>
          <p:cNvPicPr preferRelativeResize="0"/>
          <p:nvPr/>
        </p:nvPicPr>
        <p:blipFill>
          <a:blip r:embed="rId3">
            <a:alphaModFix/>
          </a:blip>
          <a:stretch>
            <a:fillRect/>
          </a:stretch>
        </p:blipFill>
        <p:spPr>
          <a:xfrm>
            <a:off x="130150" y="3230450"/>
            <a:ext cx="2286550" cy="1835200"/>
          </a:xfrm>
          <a:prstGeom prst="rect">
            <a:avLst/>
          </a:prstGeom>
          <a:noFill/>
          <a:ln>
            <a:noFill/>
          </a:ln>
        </p:spPr>
      </p:pic>
      <p:sp>
        <p:nvSpPr>
          <p:cNvPr id="212" name="Google Shape;212;p37"/>
          <p:cNvSpPr txBox="1"/>
          <p:nvPr/>
        </p:nvSpPr>
        <p:spPr>
          <a:xfrm>
            <a:off x="659075" y="586800"/>
            <a:ext cx="8254200" cy="1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Spectral"/>
              <a:ea typeface="Spectral"/>
              <a:cs typeface="Spectral"/>
              <a:sym typeface="Spectral"/>
            </a:endParaRPr>
          </a:p>
          <a:p>
            <a:pPr marL="0" lvl="0" indent="0" algn="ctr" rtl="0">
              <a:spcBef>
                <a:spcPts val="0"/>
              </a:spcBef>
              <a:spcAft>
                <a:spcPts val="0"/>
              </a:spcAft>
              <a:buNone/>
            </a:pPr>
            <a:endParaRPr sz="3600">
              <a:latin typeface="Spectral"/>
              <a:ea typeface="Spectral"/>
              <a:cs typeface="Spectral"/>
              <a:sym typeface="Spectral"/>
            </a:endParaRPr>
          </a:p>
          <a:p>
            <a:pPr marL="0" lvl="0" indent="0" algn="l" rtl="0">
              <a:spcBef>
                <a:spcPts val="0"/>
              </a:spcBef>
              <a:spcAft>
                <a:spcPts val="0"/>
              </a:spcAft>
              <a:buNone/>
            </a:pPr>
            <a:endParaRPr sz="3600">
              <a:latin typeface="Spectral"/>
              <a:ea typeface="Spectral"/>
              <a:cs typeface="Spectral"/>
              <a:sym typeface="Spectral"/>
            </a:endParaRPr>
          </a:p>
        </p:txBody>
      </p:sp>
      <p:sp>
        <p:nvSpPr>
          <p:cNvPr id="213" name="Google Shape;213;p37"/>
          <p:cNvSpPr txBox="1"/>
          <p:nvPr/>
        </p:nvSpPr>
        <p:spPr>
          <a:xfrm>
            <a:off x="659075" y="898275"/>
            <a:ext cx="7964700" cy="19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Amatic SC"/>
                <a:ea typeface="Amatic SC"/>
                <a:cs typeface="Amatic SC"/>
                <a:sym typeface="Amatic SC"/>
              </a:rPr>
              <a:t>But What if you don’t even Actually like to play games?</a:t>
            </a:r>
            <a:endParaRPr sz="6000">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1216</Words>
  <Application>Microsoft Office PowerPoint</Application>
  <PresentationFormat>On-screen Show (16:9)</PresentationFormat>
  <Paragraphs>158</Paragraphs>
  <Slides>48</Slides>
  <Notes>48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Candara</vt:lpstr>
      <vt:lpstr>Raleway</vt:lpstr>
      <vt:lpstr>Calibri</vt:lpstr>
      <vt:lpstr>Droid Serif</vt:lpstr>
      <vt:lpstr>Arvo</vt:lpstr>
      <vt:lpstr>Raleway Medium</vt:lpstr>
      <vt:lpstr>Amatic SC</vt:lpstr>
      <vt:lpstr>Spectral</vt:lpstr>
      <vt:lpstr>Arial</vt:lpstr>
      <vt:lpstr>Roboto Condensed Light</vt:lpstr>
      <vt:lpstr>Roboto Condensed</vt:lpstr>
      <vt:lpstr>Roboto</vt:lpstr>
      <vt:lpstr>Simple Light</vt:lpstr>
      <vt:lpstr>Salerio template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Empathy &amp; Games</vt:lpstr>
      <vt:lpstr>PowerPoint Presentation</vt:lpstr>
      <vt:lpstr>Cognitive Empathy</vt:lpstr>
      <vt:lpstr>Emotional Empathy</vt:lpstr>
      <vt:lpstr>Why Empathy?</vt:lpstr>
      <vt:lpstr>Why Empathy Games?</vt:lpstr>
      <vt:lpstr>PowerPoint Presentation</vt:lpstr>
      <vt:lpstr>Measurement</vt:lpstr>
      <vt:lpstr>Industry Example </vt:lpstr>
      <vt:lpstr>Industry Example </vt:lpstr>
      <vt:lpstr>Did it work? </vt:lpstr>
      <vt:lpstr>PowerPoint Presentation</vt:lpstr>
      <vt:lpstr>Rubbish Migration Games</vt:lpstr>
      <vt:lpstr>Just because your goal is noble...</vt:lpstr>
      <vt:lpstr>PowerPoint Presentation</vt:lpstr>
      <vt:lpstr>Aesthetics</vt:lpstr>
      <vt:lpstr>PowerPoint Presentation</vt:lpstr>
      <vt:lpstr>PowerPoint Presentation</vt:lpstr>
      <vt:lpstr>Narrative</vt:lpstr>
      <vt:lpstr>PowerPoint Presentation</vt:lpstr>
      <vt:lpstr>PowerPoint Presentation</vt:lpstr>
      <vt:lpstr>PowerPoint Presentation</vt:lpstr>
      <vt:lpstr>This is not the time for a hero/villain story...</vt:lpstr>
      <vt:lpstr>Medium</vt:lpstr>
      <vt:lpstr>PowerPoint Presentation</vt:lpstr>
      <vt:lpstr>Fun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Kaiser, Anita R</dc:creator>
  <cp:lastModifiedBy>Kaiser, Anita R</cp:lastModifiedBy>
  <cp:revision>1</cp:revision>
  <dcterms:modified xsi:type="dcterms:W3CDTF">2019-09-18T14:27:57Z</dcterms:modified>
</cp:coreProperties>
</file>